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18"/>
  </p:notesMasterIdLst>
  <p:handoutMasterIdLst>
    <p:handoutMasterId r:id="rId119"/>
  </p:handoutMasterIdLst>
  <p:sldIdLst>
    <p:sldId id="256" r:id="rId2"/>
    <p:sldId id="419" r:id="rId3"/>
    <p:sldId id="526" r:id="rId4"/>
    <p:sldId id="436" r:id="rId5"/>
    <p:sldId id="398" r:id="rId6"/>
    <p:sldId id="527" r:id="rId7"/>
    <p:sldId id="439" r:id="rId8"/>
    <p:sldId id="522" r:id="rId9"/>
    <p:sldId id="523" r:id="rId10"/>
    <p:sldId id="524" r:id="rId11"/>
    <p:sldId id="525" r:id="rId12"/>
    <p:sldId id="414" r:id="rId13"/>
    <p:sldId id="364" r:id="rId14"/>
    <p:sldId id="354" r:id="rId15"/>
    <p:sldId id="355" r:id="rId16"/>
    <p:sldId id="356" r:id="rId17"/>
    <p:sldId id="440" r:id="rId18"/>
    <p:sldId id="441" r:id="rId19"/>
    <p:sldId id="415" r:id="rId20"/>
    <p:sldId id="366" r:id="rId21"/>
    <p:sldId id="367" r:id="rId22"/>
    <p:sldId id="376" r:id="rId23"/>
    <p:sldId id="370" r:id="rId24"/>
    <p:sldId id="444" r:id="rId25"/>
    <p:sldId id="431" r:id="rId26"/>
    <p:sldId id="445" r:id="rId27"/>
    <p:sldId id="446" r:id="rId28"/>
    <p:sldId id="448" r:id="rId29"/>
    <p:sldId id="449" r:id="rId30"/>
    <p:sldId id="450" r:id="rId31"/>
    <p:sldId id="377" r:id="rId32"/>
    <p:sldId id="451" r:id="rId33"/>
    <p:sldId id="452" r:id="rId34"/>
    <p:sldId id="453" r:id="rId35"/>
    <p:sldId id="454" r:id="rId36"/>
    <p:sldId id="455" r:id="rId37"/>
    <p:sldId id="456" r:id="rId38"/>
    <p:sldId id="457" r:id="rId39"/>
    <p:sldId id="458" r:id="rId40"/>
    <p:sldId id="381" r:id="rId41"/>
    <p:sldId id="528" r:id="rId42"/>
    <p:sldId id="531" r:id="rId43"/>
    <p:sldId id="532" r:id="rId44"/>
    <p:sldId id="529" r:id="rId45"/>
    <p:sldId id="530" r:id="rId46"/>
    <p:sldId id="471" r:id="rId47"/>
    <p:sldId id="472" r:id="rId48"/>
    <p:sldId id="473" r:id="rId49"/>
    <p:sldId id="378" r:id="rId50"/>
    <p:sldId id="460" r:id="rId51"/>
    <p:sldId id="461" r:id="rId52"/>
    <p:sldId id="462" r:id="rId53"/>
    <p:sldId id="463" r:id="rId54"/>
    <p:sldId id="464" r:id="rId55"/>
    <p:sldId id="465" r:id="rId56"/>
    <p:sldId id="466" r:id="rId57"/>
    <p:sldId id="467" r:id="rId58"/>
    <p:sldId id="468" r:id="rId59"/>
    <p:sldId id="469" r:id="rId60"/>
    <p:sldId id="470" r:id="rId61"/>
    <p:sldId id="423" r:id="rId62"/>
    <p:sldId id="474" r:id="rId63"/>
    <p:sldId id="475" r:id="rId64"/>
    <p:sldId id="476" r:id="rId65"/>
    <p:sldId id="477" r:id="rId66"/>
    <p:sldId id="514" r:id="rId67"/>
    <p:sldId id="478" r:id="rId68"/>
    <p:sldId id="387" r:id="rId69"/>
    <p:sldId id="479" r:id="rId70"/>
    <p:sldId id="480" r:id="rId71"/>
    <p:sldId id="481" r:id="rId72"/>
    <p:sldId id="482" r:id="rId73"/>
    <p:sldId id="483" r:id="rId74"/>
    <p:sldId id="484" r:id="rId75"/>
    <p:sldId id="485" r:id="rId76"/>
    <p:sldId id="486" r:id="rId77"/>
    <p:sldId id="487" r:id="rId78"/>
    <p:sldId id="521" r:id="rId79"/>
    <p:sldId id="488" r:id="rId80"/>
    <p:sldId id="390" r:id="rId81"/>
    <p:sldId id="489" r:id="rId82"/>
    <p:sldId id="490" r:id="rId83"/>
    <p:sldId id="491" r:id="rId84"/>
    <p:sldId id="492" r:id="rId85"/>
    <p:sldId id="493" r:id="rId86"/>
    <p:sldId id="494" r:id="rId87"/>
    <p:sldId id="495" r:id="rId88"/>
    <p:sldId id="496" r:id="rId89"/>
    <p:sldId id="497" r:id="rId90"/>
    <p:sldId id="499" r:id="rId91"/>
    <p:sldId id="392" r:id="rId92"/>
    <p:sldId id="500" r:id="rId93"/>
    <p:sldId id="501" r:id="rId94"/>
    <p:sldId id="502" r:id="rId95"/>
    <p:sldId id="503" r:id="rId96"/>
    <p:sldId id="504" r:id="rId97"/>
    <p:sldId id="505" r:id="rId98"/>
    <p:sldId id="506" r:id="rId99"/>
    <p:sldId id="507" r:id="rId100"/>
    <p:sldId id="508" r:id="rId101"/>
    <p:sldId id="510" r:id="rId102"/>
    <p:sldId id="509" r:id="rId103"/>
    <p:sldId id="511" r:id="rId104"/>
    <p:sldId id="512" r:id="rId105"/>
    <p:sldId id="407" r:id="rId106"/>
    <p:sldId id="513" r:id="rId107"/>
    <p:sldId id="515" r:id="rId108"/>
    <p:sldId id="516" r:id="rId109"/>
    <p:sldId id="517" r:id="rId110"/>
    <p:sldId id="518" r:id="rId111"/>
    <p:sldId id="519" r:id="rId112"/>
    <p:sldId id="520" r:id="rId113"/>
    <p:sldId id="428" r:id="rId114"/>
    <p:sldId id="442" r:id="rId115"/>
    <p:sldId id="443" r:id="rId116"/>
    <p:sldId id="409" r:id="rId11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76"/>
    <p:restoredTop sz="84124"/>
  </p:normalViewPr>
  <p:slideViewPr>
    <p:cSldViewPr>
      <p:cViewPr varScale="1">
        <p:scale>
          <a:sx n="101" d="100"/>
          <a:sy n="101" d="100"/>
        </p:scale>
        <p:origin x="2408" y="192"/>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presProps" Target="presProps.xml"/><Relationship Id="rId121" Type="http://schemas.openxmlformats.org/officeDocument/2006/relationships/viewProps" Target="viewProps.xml"/><Relationship Id="rId122" Type="http://schemas.openxmlformats.org/officeDocument/2006/relationships/theme" Target="theme/theme1.xml"/><Relationship Id="rId123" Type="http://schemas.openxmlformats.org/officeDocument/2006/relationships/tableStyles" Target="tableStyles.xml"/><Relationship Id="rId124"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notesMaster" Target="notesMasters/notesMaster1.xml"/><Relationship Id="rId119" Type="http://schemas.openxmlformats.org/officeDocument/2006/relationships/handoutMaster" Target="handoutMasters/handoutMaster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7/19/17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13</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14</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15</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18</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19</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20</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b="1" dirty="0">
                <a:latin typeface="Helvetica" charset="0"/>
                <a:ea typeface="ＭＳ Ｐゴシック" charset="-128"/>
                <a:cs typeface="Helvetica" charset="0"/>
              </a:rPr>
              <a:t>TYPES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Begin by typing "Ahoy, World!" into the Interactions area, then hit Return. You should see the value "Ahoy, World!" appear on the next line in the Interactions area.</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Try to type your name within a pair of quotation marks, then hit Return.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do you notice about the way </a:t>
            </a:r>
            <a:r>
              <a:rPr lang="en-US" sz="1200" b="0" i="0" kern="1200" dirty="0" err="1">
                <a:solidFill>
                  <a:schemeClr val="tx1"/>
                </a:solidFill>
                <a:effectLst/>
                <a:latin typeface="Arial" pitchFamily="-111" charset="0"/>
                <a:ea typeface="ＭＳ Ｐゴシック" pitchFamily="-111" charset="-128"/>
                <a:cs typeface="ＭＳ Ｐゴシック" pitchFamily="-111" charset="-128"/>
              </a:rPr>
              <a:t>Pyret</a:t>
            </a:r>
            <a:r>
              <a:rPr lang="en-US" sz="1200" b="0" i="0" kern="1200" dirty="0">
                <a:solidFill>
                  <a:schemeClr val="tx1"/>
                </a:solidFill>
                <a:effectLst/>
                <a:latin typeface="Arial" pitchFamily="-111" charset="0"/>
                <a:ea typeface="ＭＳ Ｐゴシック" pitchFamily="-111" charset="-128"/>
                <a:cs typeface="ＭＳ Ｐゴシック" pitchFamily="-111" charset="-128"/>
              </a:rPr>
              <a:t> displays Strings on the screen?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Type this program into the Interactions area: "4". Is this a String or a number?</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happens when you leave off the second quotation mark? Type this code into the Interactions area and hit Return: "I love writing programs</a:t>
            </a:r>
          </a:p>
          <a:p>
            <a:pPr eaLnBrk="1" hangingPunct="1">
              <a:lnSpc>
                <a:spcPct val="200000"/>
              </a:lnSpc>
            </a:pPr>
            <a:r>
              <a:rPr lang="en-US" altLang="en-US" sz="1200" b="1" dirty="0">
                <a:latin typeface="Helvetica" charset="0"/>
                <a:ea typeface="ＭＳ Ｐゴシック" charset="-128"/>
                <a:cs typeface="Helvetica" charset="0"/>
              </a:rPr>
              <a:t>Operations (errors w/spaces)</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8 + -2</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2.3 * 7</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6 / 0</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 + "</a:t>
            </a:r>
            <a:r>
              <a:rPr lang="mr-IN" sz="1200" b="0" i="0" kern="1200" dirty="0" err="1">
                <a:solidFill>
                  <a:schemeClr val="tx1"/>
                </a:solidFill>
                <a:effectLst/>
                <a:latin typeface="Arial" pitchFamily="-111" charset="0"/>
                <a:ea typeface="ＭＳ Ｐゴシック" pitchFamily="-111" charset="-128"/>
                <a:cs typeface="ＭＳ Ｐゴシック" pitchFamily="-111" charset="-128"/>
              </a:rPr>
              <a:t>hello</a:t>
            </a:r>
            <a:r>
              <a:rPr lang="mr-IN" sz="1200" b="0" i="0" kern="1200" dirty="0">
                <a:solidFill>
                  <a:schemeClr val="tx1"/>
                </a:solidFill>
                <a:effectLst/>
                <a:latin typeface="Arial" pitchFamily="-111" charset="0"/>
                <a:ea typeface="ＭＳ Ｐゴシック" pitchFamily="-111" charset="-128"/>
                <a:cs typeface="ＭＳ Ｐゴシック" pitchFamily="-111" charset="-128"/>
              </a:rPr>
              <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679988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31</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data in a column has </a:t>
            </a:r>
            <a:r>
              <a:rPr lang="en-US" b="1" dirty="0"/>
              <a:t>one type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33</a:t>
            </a:fld>
            <a:endParaRPr lang="en-US" altLang="en-US"/>
          </a:p>
        </p:txBody>
      </p:sp>
    </p:spTree>
    <p:extLst>
      <p:ext uri="{BB962C8B-B14F-4D97-AF65-F5344CB8AC3E}">
        <p14:creationId xmlns:p14="http://schemas.microsoft.com/office/powerpoint/2010/main" val="1064432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40</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47</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49</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61</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64</a:t>
            </a:fld>
            <a:endParaRPr lang="en-US" altLang="en-US"/>
          </a:p>
        </p:txBody>
      </p:sp>
    </p:spTree>
    <p:extLst>
      <p:ext uri="{BB962C8B-B14F-4D97-AF65-F5344CB8AC3E}">
        <p14:creationId xmlns:p14="http://schemas.microsoft.com/office/powerpoint/2010/main" val="1496102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extLst>
      <p:ext uri="{BB962C8B-B14F-4D97-AF65-F5344CB8AC3E}">
        <p14:creationId xmlns:p14="http://schemas.microsoft.com/office/powerpoint/2010/main" val="1884721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614188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68</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71</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80</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82</a:t>
            </a:fld>
            <a:endParaRPr lang="en-US" altLang="en-US"/>
          </a:p>
        </p:txBody>
      </p:sp>
    </p:spTree>
    <p:extLst>
      <p:ext uri="{BB962C8B-B14F-4D97-AF65-F5344CB8AC3E}">
        <p14:creationId xmlns:p14="http://schemas.microsoft.com/office/powerpoint/2010/main" val="1910073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85</a:t>
            </a:fld>
            <a:endParaRPr lang="en-US" altLang="en-US"/>
          </a:p>
        </p:txBody>
      </p:sp>
    </p:spTree>
    <p:extLst>
      <p:ext uri="{BB962C8B-B14F-4D97-AF65-F5344CB8AC3E}">
        <p14:creationId xmlns:p14="http://schemas.microsoft.com/office/powerpoint/2010/main" val="1978679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91</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95</a:t>
            </a:fld>
            <a:endParaRPr lang="en-US" altLang="en-US"/>
          </a:p>
        </p:txBody>
      </p:sp>
    </p:spTree>
    <p:extLst>
      <p:ext uri="{BB962C8B-B14F-4D97-AF65-F5344CB8AC3E}">
        <p14:creationId xmlns:p14="http://schemas.microsoft.com/office/powerpoint/2010/main" val="1754923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98</a:t>
            </a:fld>
            <a:endParaRPr lang="en-US" altLang="en-US"/>
          </a:p>
        </p:txBody>
      </p:sp>
    </p:spTree>
    <p:extLst>
      <p:ext uri="{BB962C8B-B14F-4D97-AF65-F5344CB8AC3E}">
        <p14:creationId xmlns:p14="http://schemas.microsoft.com/office/powerpoint/2010/main" val="1583285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100</a:t>
            </a:fld>
            <a:endParaRPr lang="en-US" altLang="en-US"/>
          </a:p>
        </p:txBody>
      </p:sp>
    </p:spTree>
    <p:extLst>
      <p:ext uri="{BB962C8B-B14F-4D97-AF65-F5344CB8AC3E}">
        <p14:creationId xmlns:p14="http://schemas.microsoft.com/office/powerpoint/2010/main" val="95820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101</a:t>
            </a:fld>
            <a:endParaRPr lang="en-US" altLang="en-US"/>
          </a:p>
        </p:txBody>
      </p:sp>
    </p:spTree>
    <p:extLst>
      <p:ext uri="{BB962C8B-B14F-4D97-AF65-F5344CB8AC3E}">
        <p14:creationId xmlns:p14="http://schemas.microsoft.com/office/powerpoint/2010/main" val="1026114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103</a:t>
            </a:fld>
            <a:endParaRPr lang="en-US" altLang="en-US"/>
          </a:p>
        </p:txBody>
      </p:sp>
    </p:spTree>
    <p:extLst>
      <p:ext uri="{BB962C8B-B14F-4D97-AF65-F5344CB8AC3E}">
        <p14:creationId xmlns:p14="http://schemas.microsoft.com/office/powerpoint/2010/main" val="2093136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a:t>
            </a:r>
            <a:r>
              <a:rPr lang="mr-IN" baseline="0" dirty="0"/>
              <a:t>–</a:t>
            </a:r>
            <a:r>
              <a:rPr lang="en-US" baseline="0" dirty="0"/>
              <a:t> get volunteers.</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106</a:t>
            </a:fld>
            <a:endParaRPr lang="en-US" altLang="en-US"/>
          </a:p>
        </p:txBody>
      </p:sp>
    </p:spTree>
    <p:extLst>
      <p:ext uri="{BB962C8B-B14F-4D97-AF65-F5344CB8AC3E}">
        <p14:creationId xmlns:p14="http://schemas.microsoft.com/office/powerpoint/2010/main" val="187888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109</a:t>
            </a:fld>
            <a:endParaRPr lang="en-US" altLang="en-US"/>
          </a:p>
        </p:txBody>
      </p:sp>
    </p:spTree>
    <p:extLst>
      <p:ext uri="{BB962C8B-B14F-4D97-AF65-F5344CB8AC3E}">
        <p14:creationId xmlns:p14="http://schemas.microsoft.com/office/powerpoint/2010/main" val="1501544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114</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10</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11</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 Id="rId3" Type="http://schemas.openxmlformats.org/officeDocument/2006/relationships/image" Target="../media/image8.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tif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hyperlink" Target="https://code.pyret.org/editor#share=0BzzMl1BJlJDkSXNaU185LVZ3VE0" TargetMode="External"/><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R2JlQzdIRXdZemM"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code.pyret.org/editor#share=0BzzMl1BJlJDkM0dQODJZVHBVSjQ"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30.tiff"/><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jpeg"/><Relationship Id="rId5" Type="http://schemas.openxmlformats.org/officeDocument/2006/relationships/image" Target="../media/image56.jpeg"/><Relationship Id="rId6" Type="http://schemas.openxmlformats.org/officeDocument/2006/relationships/image" Target="../media/image57.tiff"/><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png"/><Relationship Id="rId3" Type="http://schemas.openxmlformats.org/officeDocument/2006/relationships/image" Target="../media/image5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7.tiff"/><Relationship Id="rId5" Type="http://schemas.openxmlformats.org/officeDocument/2006/relationships/image" Target="../media/image38.tiff"/><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9.tiff"/><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40.tiff"/><Relationship Id="rId5" Type="http://schemas.openxmlformats.org/officeDocument/2006/relationships/image" Target="../media/image41.tiff"/><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3.xml"/><Relationship Id="rId3"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ode.pyret.org/" TargetMode="External"/><Relationship Id="rId3" Type="http://schemas.openxmlformats.org/officeDocument/2006/relationships/hyperlink" Target="http://www.BootstrapWorld.org/material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6.tif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ZmxmNkliQ3RFZ2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LVduMEtsSFRKLV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ek5OQWtzVFdkaWc"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Wk01QktmVXZzS1E" TargetMode="External"/><Relationship Id="rId3" Type="http://schemas.openxmlformats.org/officeDocument/2006/relationships/image" Target="../media/image42.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2.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code.pyret.org/editor#share=0BzzMl1BJlJDkNnlKOE84QUlUZVk"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1.tiff"/><Relationship Id="rId3" Type="http://schemas.openxmlformats.org/officeDocument/2006/relationships/image" Target="../media/image44.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18.emf"/><Relationship Id="rId1" Type="http://schemas.openxmlformats.org/officeDocument/2006/relationships/slideLayout" Target="../slideLayouts/slideLayout11.xml"/><Relationship Id="rId2" Type="http://schemas.openxmlformats.org/officeDocument/2006/relationships/image" Target="../media/image45.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1" Type="http://schemas.openxmlformats.org/officeDocument/2006/relationships/image" Target="../media/image28.tiff"/><Relationship Id="rId12" Type="http://schemas.openxmlformats.org/officeDocument/2006/relationships/image" Target="../media/image29.tiff"/><Relationship Id="rId13" Type="http://schemas.openxmlformats.org/officeDocument/2006/relationships/image" Target="../media/image30.tiff"/><Relationship Id="rId1" Type="http://schemas.openxmlformats.org/officeDocument/2006/relationships/slideLayout" Target="../slideLayouts/slideLayout3.xml"/><Relationship Id="rId2" Type="http://schemas.openxmlformats.org/officeDocument/2006/relationships/image" Target="../media/image19.tiff"/><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6" Type="http://schemas.openxmlformats.org/officeDocument/2006/relationships/image" Target="../media/image23.tiff"/><Relationship Id="rId7" Type="http://schemas.openxmlformats.org/officeDocument/2006/relationships/image" Target="../media/image24.tiff"/><Relationship Id="rId8" Type="http://schemas.openxmlformats.org/officeDocument/2006/relationships/image" Target="../media/image25.tiff"/><Relationship Id="rId9" Type="http://schemas.openxmlformats.org/officeDocument/2006/relationships/image" Target="../media/image26.tiff"/><Relationship Id="rId10" Type="http://schemas.openxmlformats.org/officeDocument/2006/relationships/image" Target="../media/image27.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WmcycFB1WTVRc3M"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code.pyret.org/editor#share=0BzzMl1BJlJDkQ3c4SDlDS1BaLWM"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8.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9.tif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NkEtSXdzeXUyMGs"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code.pyret.org/editor#share=0BzzMl1BJlJDkSXNaU185LVZ3VE0"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722666">
            <a:off x="1745727" y="1949826"/>
            <a:ext cx="5486400" cy="2400657"/>
          </a:xfrm>
          <a:prstGeom prst="rect">
            <a:avLst/>
          </a:prstGeom>
          <a:noFill/>
        </p:spPr>
        <p:txBody>
          <a:bodyPr wrap="square" rtlCol="0">
            <a:spAutoFit/>
          </a:bodyPr>
          <a:lstStyle/>
          <a:p>
            <a:r>
              <a:rPr lang="en-US" sz="15000" b="1" dirty="0">
                <a:solidFill>
                  <a:schemeClr val="tx1">
                    <a:alpha val="75000"/>
                  </a:schemeClr>
                </a:solidFill>
              </a:rPr>
              <a:t>BETA</a:t>
            </a:r>
          </a:p>
        </p:txBody>
      </p:sp>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32:</a:t>
            </a:r>
            <a:r>
              <a:rPr lang="en-US" sz="3400" dirty="0">
                <a:latin typeface="Courier New" charset="0"/>
                <a:ea typeface="Courier New" charset="0"/>
                <a:cs typeface="Courier New" charset="0"/>
              </a:rPr>
              <a:t> Recent Title &amp; Year</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033657219"/>
              </p:ext>
            </p:extLst>
          </p:nvPr>
        </p:nvGraphicFramePr>
        <p:xfrm>
          <a:off x="1676399" y="990600"/>
          <a:ext cx="4267201"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a16="http://schemas.microsoft.com/office/drawing/2014/main" xmlns="" val="20000"/>
                    </a:ext>
                  </a:extLst>
                </a:gridCol>
                <a:gridCol w="457200">
                  <a:extLst>
                    <a:ext uri="{9D8B030D-6E8A-4147-A177-3AD203B41FA5}">
                      <a16:colId xmlns:a16="http://schemas.microsoft.com/office/drawing/2014/main" xmlns="" val="20001"/>
                    </a:ext>
                  </a:extLst>
                </a:gridCol>
                <a:gridCol w="445847">
                  <a:extLst>
                    <a:ext uri="{9D8B030D-6E8A-4147-A177-3AD203B41FA5}">
                      <a16:colId xmlns:a16="http://schemas.microsoft.com/office/drawing/2014/main" xmlns="" val="20002"/>
                    </a:ext>
                  </a:extLst>
                </a:gridCol>
                <a:gridCol w="742976">
                  <a:extLst>
                    <a:ext uri="{9D8B030D-6E8A-4147-A177-3AD203B41FA5}">
                      <a16:colId xmlns:a16="http://schemas.microsoft.com/office/drawing/2014/main" xmlns="" val="20003"/>
                    </a:ext>
                  </a:extLst>
                </a:gridCol>
                <a:gridCol w="742976">
                  <a:extLst>
                    <a:ext uri="{9D8B030D-6E8A-4147-A177-3AD203B41FA5}">
                      <a16:colId xmlns:a16="http://schemas.microsoft.com/office/drawing/2014/main" xmlns="" val="20004"/>
                    </a:ext>
                  </a:extLst>
                </a:gridCol>
                <a:gridCol w="430402">
                  <a:extLst>
                    <a:ext uri="{9D8B030D-6E8A-4147-A177-3AD203B41FA5}">
                      <a16:colId xmlns:a16="http://schemas.microsoft.com/office/drawing/2014/main" xmlns=""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4"/>
                  </a:ext>
                </a:extLst>
              </a:tr>
              <a:tr h="137160">
                <a:tc>
                  <a:txBody>
                    <a:bodyPr/>
                    <a:lstStyle/>
                    <a:p>
                      <a:pPr marL="0" marR="0">
                        <a:spcBef>
                          <a:spcPts val="0"/>
                        </a:spcBef>
                        <a:spcAft>
                          <a:spcPts val="0"/>
                        </a:spcAft>
                      </a:pPr>
                      <a:r>
                        <a:rPr lang="en-US" sz="1100" dirty="0">
                          <a:effectLst/>
                        </a:rPr>
                        <a:t>Ice Age: The</a:t>
                      </a:r>
                      <a:r>
                        <a:rPr lang="en-US" sz="1100" baseline="0" dirty="0">
                          <a:effectLst/>
                        </a:rPr>
                        <a:t> </a:t>
                      </a:r>
                      <a:r>
                        <a:rPr lang="en-US" sz="1100" dirty="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706770"/>
              </p:ext>
            </p:extLst>
          </p:nvPr>
        </p:nvGraphicFramePr>
        <p:xfrm>
          <a:off x="6610155" y="990600"/>
          <a:ext cx="1771845" cy="670560"/>
        </p:xfrm>
        <a:graphic>
          <a:graphicData uri="http://schemas.openxmlformats.org/drawingml/2006/table">
            <a:tbl>
              <a:tblPr firstRow="1" firstCol="1" bandRow="1">
                <a:tableStyleId>{B301B821-A1FF-4177-AEE7-76D212191A09}</a:tableStyleId>
              </a:tblPr>
              <a:tblGrid>
                <a:gridCol w="1310569">
                  <a:extLst>
                    <a:ext uri="{9D8B030D-6E8A-4147-A177-3AD203B41FA5}">
                      <a16:colId xmlns:a16="http://schemas.microsoft.com/office/drawing/2014/main" xmlns="" val="20000"/>
                    </a:ext>
                  </a:extLst>
                </a:gridCol>
                <a:gridCol w="461276">
                  <a:extLst>
                    <a:ext uri="{9D8B030D-6E8A-4147-A177-3AD203B41FA5}">
                      <a16:colId xmlns:a16="http://schemas.microsoft.com/office/drawing/2014/main" xmlns=""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Year</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0"/>
                  </a:ext>
                </a:extLst>
              </a:tr>
              <a:tr h="137160">
                <a:tc>
                  <a:txBody>
                    <a:bodyPr/>
                    <a:lstStyle/>
                    <a:p>
                      <a:pPr marL="0" marR="0">
                        <a:spcBef>
                          <a:spcPts val="0"/>
                        </a:spcBef>
                        <a:spcAft>
                          <a:spcPts val="0"/>
                        </a:spcAft>
                      </a:pPr>
                      <a:r>
                        <a:rPr lang="en-US" sz="1100">
                          <a:effectLst/>
                        </a:rPr>
                        <a:t>Interstellar</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2014</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1"/>
                  </a:ext>
                </a:extLst>
              </a:tr>
              <a:tr h="137160">
                <a:tc>
                  <a:txBody>
                    <a:bodyPr/>
                    <a:lstStyle/>
                    <a:p>
                      <a:pPr marL="0" marR="0">
                        <a:spcBef>
                          <a:spcPts val="0"/>
                        </a:spcBef>
                        <a:spcAft>
                          <a:spcPts val="0"/>
                        </a:spcAft>
                      </a:pPr>
                      <a:r>
                        <a:rPr lang="en-US" sz="1100">
                          <a:effectLst/>
                        </a:rPr>
                        <a:t>Man of Steel</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2013</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2"/>
                  </a:ext>
                </a:extLst>
              </a:tr>
              <a:tr h="137160">
                <a:tc>
                  <a:txBody>
                    <a:bodyPr/>
                    <a:lstStyle/>
                    <a:p>
                      <a:pPr marL="0" marR="0">
                        <a:spcBef>
                          <a:spcPts val="0"/>
                        </a:spcBef>
                        <a:spcAft>
                          <a:spcPts val="0"/>
                        </a:spcAft>
                      </a:pPr>
                      <a:r>
                        <a:rPr lang="en-US" sz="1100">
                          <a:effectLst/>
                        </a:rPr>
                        <a:t>Kung Fu Panda 2</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2011</a:t>
                      </a:r>
                      <a:endParaRPr lang="en-US" sz="1100" b="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3"/>
                  </a:ext>
                </a:extLst>
              </a:tr>
            </a:tbl>
          </a:graphicData>
        </a:graphic>
      </p:graphicFrame>
      <p:cxnSp>
        <p:nvCxnSpPr>
          <p:cNvPr id="12" name="Straight Arrow Connector 11"/>
          <p:cNvCxnSpPr/>
          <p:nvPr/>
        </p:nvCxnSpPr>
        <p:spPr>
          <a:xfrm>
            <a:off x="60198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 &gt; 2011</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1371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year</a:t>
            </a: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descending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69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42" presetClass="path" presetSubtype="0" accel="50000" decel="50000" fill="hold" grpId="0" nodeType="withEffect">
                                  <p:stCondLst>
                                    <p:cond delay="0"/>
                                  </p:stCondLst>
                                  <p:childTnLst>
                                    <p:animMotion origin="layout" path="M 3.33333E-6 1.11111E-6 L 0.275 0.22083 " pathEditMode="relative" rAng="0" ptsTypes="AA">
                                      <p:cBhvr>
                                        <p:cTn id="29" dur="2000" fill="hold"/>
                                        <p:tgtEl>
                                          <p:spTgt spid="27"/>
                                        </p:tgtEl>
                                        <p:attrNameLst>
                                          <p:attrName>ppt_x</p:attrName>
                                          <p:attrName>ppt_y</p:attrName>
                                        </p:attrNameLst>
                                      </p:cBhvr>
                                      <p:rCtr x="13750" y="1104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1"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42" presetClass="path" presetSubtype="0" accel="50000" decel="50000" fill="hold" grpId="0" nodeType="withEffect">
                                  <p:stCondLst>
                                    <p:cond delay="0"/>
                                  </p:stCondLst>
                                  <p:childTnLst>
                                    <p:animMotion origin="layout" path="M 5.55112E-17 -4.07407E-6 L 0.525 0.28218 " pathEditMode="relative" rAng="0" ptsTypes="AA">
                                      <p:cBhvr>
                                        <p:cTn id="46"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33:</a:t>
            </a:r>
            <a:r>
              <a:rPr lang="en-US" sz="3400" dirty="0">
                <a:latin typeface="Courier New" charset="0"/>
                <a:ea typeface="Courier New" charset="0"/>
                <a:cs typeface="Courier New" charset="0"/>
              </a:rPr>
              <a:t> Title and Overseas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9515079"/>
              </p:ext>
            </p:extLst>
          </p:nvPr>
        </p:nvGraphicFramePr>
        <p:xfrm>
          <a:off x="1676400" y="990600"/>
          <a:ext cx="4191000"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a16="http://schemas.microsoft.com/office/drawing/2014/main" xmlns="" val="20000"/>
                    </a:ext>
                  </a:extLst>
                </a:gridCol>
                <a:gridCol w="457200">
                  <a:extLst>
                    <a:ext uri="{9D8B030D-6E8A-4147-A177-3AD203B41FA5}">
                      <a16:colId xmlns:a16="http://schemas.microsoft.com/office/drawing/2014/main" xmlns="" val="20001"/>
                    </a:ext>
                  </a:extLst>
                </a:gridCol>
                <a:gridCol w="500945">
                  <a:extLst>
                    <a:ext uri="{9D8B030D-6E8A-4147-A177-3AD203B41FA5}">
                      <a16:colId xmlns:a16="http://schemas.microsoft.com/office/drawing/2014/main" xmlns="" val="20002"/>
                    </a:ext>
                  </a:extLst>
                </a:gridCol>
                <a:gridCol w="632631">
                  <a:extLst>
                    <a:ext uri="{9D8B030D-6E8A-4147-A177-3AD203B41FA5}">
                      <a16:colId xmlns:a16="http://schemas.microsoft.com/office/drawing/2014/main" xmlns="" val="20003"/>
                    </a:ext>
                  </a:extLst>
                </a:gridCol>
                <a:gridCol w="729708">
                  <a:extLst>
                    <a:ext uri="{9D8B030D-6E8A-4147-A177-3AD203B41FA5}">
                      <a16:colId xmlns:a16="http://schemas.microsoft.com/office/drawing/2014/main" xmlns="" val="20004"/>
                    </a:ext>
                  </a:extLst>
                </a:gridCol>
                <a:gridCol w="422716">
                  <a:extLst>
                    <a:ext uri="{9D8B030D-6E8A-4147-A177-3AD203B41FA5}">
                      <a16:colId xmlns:a16="http://schemas.microsoft.com/office/drawing/2014/main" xmlns=""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2"/>
                  </a:ext>
                </a:extLst>
              </a:tr>
              <a:tr h="137160">
                <a:tc>
                  <a:txBody>
                    <a:bodyPr/>
                    <a:lstStyle/>
                    <a:p>
                      <a:pPr marL="0" marR="0">
                        <a:spcBef>
                          <a:spcPts val="0"/>
                        </a:spcBef>
                        <a:spcAft>
                          <a:spcPts val="0"/>
                        </a:spcAft>
                      </a:pPr>
                      <a:r>
                        <a:rPr lang="en-US" sz="1100" dirty="0">
                          <a:effectLst/>
                        </a:rPr>
                        <a:t>Man of Steel</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P/DW</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4"/>
                  </a:ext>
                </a:extLst>
              </a:tr>
              <a:tr h="137160">
                <a:tc>
                  <a:txBody>
                    <a:bodyPr/>
                    <a:lstStyle/>
                    <a:p>
                      <a:pPr marL="0" marR="0">
                        <a:spcBef>
                          <a:spcPts val="0"/>
                        </a:spcBef>
                        <a:spcAft>
                          <a:spcPts val="0"/>
                        </a:spcAft>
                      </a:pPr>
                      <a:r>
                        <a:rPr lang="en-US" sz="1100" dirty="0">
                          <a:effectLst/>
                        </a:rPr>
                        <a:t>Ice Age: The 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85933809"/>
              </p:ext>
            </p:extLst>
          </p:nvPr>
        </p:nvGraphicFramePr>
        <p:xfrm>
          <a:off x="6553200" y="990600"/>
          <a:ext cx="2057400" cy="502920"/>
        </p:xfrm>
        <a:graphic>
          <a:graphicData uri="http://schemas.openxmlformats.org/drawingml/2006/table">
            <a:tbl>
              <a:tblPr firstRow="1" firstCol="1" bandRow="1">
                <a:tableStyleId>{B301B821-A1FF-4177-AEE7-76D212191A09}</a:tableStyleId>
              </a:tblPr>
              <a:tblGrid>
                <a:gridCol w="1399032">
                  <a:extLst>
                    <a:ext uri="{9D8B030D-6E8A-4147-A177-3AD203B41FA5}">
                      <a16:colId xmlns:a16="http://schemas.microsoft.com/office/drawing/2014/main" xmlns="" val="20000"/>
                    </a:ext>
                  </a:extLst>
                </a:gridCol>
                <a:gridCol w="658368">
                  <a:extLst>
                    <a:ext uri="{9D8B030D-6E8A-4147-A177-3AD203B41FA5}">
                      <a16:colId xmlns:a16="http://schemas.microsoft.com/office/drawing/2014/main" xmlns=""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Overseas</a:t>
                      </a:r>
                      <a:endParaRPr lang="en-US" sz="1100" b="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0"/>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Ice Age: The Meltdown</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465.6</a:t>
                      </a:r>
                      <a:endParaRPr lang="en-US" sz="1100" b="0" dirty="0">
                        <a:effectLst/>
                        <a:latin typeface="Franklin Gothic Book" charset="0"/>
                        <a:ea typeface="Franklin Gothic Book" charset="0"/>
                        <a:cs typeface="Franklin Gothic Book" charset="0"/>
                      </a:endParaRPr>
                    </a:p>
                  </a:txBody>
                  <a:tcPr marL="28575" marR="28575" marT="0" marB="0" anchor="b"/>
                </a:tc>
                <a:extLst>
                  <a:ext uri="{0D108BD9-81ED-4DB2-BD59-A6C34878D82A}">
                    <a16:rowId xmlns:a16="http://schemas.microsoft.com/office/drawing/2014/main" xmlns="" val="10001"/>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The Sixth Sense</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b="0" dirty="0">
                          <a:effectLst/>
                          <a:latin typeface="Franklin Gothic Book" charset="0"/>
                          <a:ea typeface="Franklin Gothic Book" charset="0"/>
                          <a:cs typeface="Franklin Gothic Book" charset="0"/>
                        </a:rPr>
                        <a:t>379.2</a:t>
                      </a:r>
                    </a:p>
                  </a:txBody>
                  <a:tcPr marL="28575" marR="28575" marT="0" marB="0" anchor="b"/>
                </a:tc>
                <a:extLst>
                  <a:ext uri="{0D108BD9-81ED-4DB2-BD59-A6C34878D82A}">
                    <a16:rowId xmlns:a16="http://schemas.microsoft.com/office/drawing/2014/main" xmlns="" val="10002"/>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year &lt; 2010</a:t>
            </a: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a:t>
            </a:r>
            <a:r>
              <a:rPr lang="en-US" sz="1600">
                <a:solidFill>
                  <a:schemeClr val="bg1"/>
                </a:solidFill>
                <a:latin typeface="Comic Sans MS" charset="0"/>
                <a:ea typeface="Comic Sans MS" charset="0"/>
                <a:cs typeface="Comic Sans MS" charset="0"/>
              </a:rPr>
              <a:t>, overseas</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t>
            </a:r>
            <a:r>
              <a:rPr lang="en-US" sz="1600" dirty="0" err="1">
                <a:solidFill>
                  <a:schemeClr val="bg1"/>
                </a:solidFill>
                <a:latin typeface="Comic Sans MS" charset="0"/>
                <a:ea typeface="Comic Sans MS" charset="0"/>
                <a:cs typeface="Comic Sans MS" charset="0"/>
              </a:rPr>
              <a:t>asending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617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3.33333E-6 1.11111E-6 L 0.275 0.22083 " pathEditMode="relative" rAng="0" ptsTypes="AA">
                                      <p:cBhvr>
                                        <p:cTn id="34" dur="2000" fill="hold"/>
                                        <p:tgtEl>
                                          <p:spTgt spid="27"/>
                                        </p:tgtEl>
                                        <p:attrNameLst>
                                          <p:attrName>ppt_x</p:attrName>
                                          <p:attrName>ppt_y</p:attrName>
                                        </p:attrNameLst>
                                      </p:cBhvr>
                                      <p:rCtr x="13750" y="11042"/>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1"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42" presetClass="path" presetSubtype="0" accel="50000" decel="50000" fill="hold" grpId="0" nodeType="withEffect">
                                  <p:stCondLst>
                                    <p:cond delay="0"/>
                                  </p:stCondLst>
                                  <p:childTnLst>
                                    <p:animMotion origin="layout" path="M 5.55112E-17 -4.07407E-6 L 0.525 0.28218 " pathEditMode="relative" rAng="0" ptsTypes="AA">
                                      <p:cBhvr>
                                        <p:cTn id="51"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Choosing Start/End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1219200" y="1219200"/>
            <a:ext cx="7543800" cy="565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Start and End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start table has several qualities: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rows that will be sieved (both true and false)</a:t>
            </a:r>
          </a:p>
          <a:p>
            <a:pPr marL="1200150" lvl="1" indent="-457200" eaLnBrk="1" hangingPunct="1">
              <a:spcAft>
                <a:spcPts val="18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18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Turn to Page 34</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838200"/>
          </a:xfrm>
        </p:spPr>
        <p:txBody>
          <a:bodyPr/>
          <a:lstStyle/>
          <a:p>
            <a:r>
              <a:rPr lang="en-US" dirty="0">
                <a:latin typeface="Helvetica" charset="0"/>
                <a:ea typeface="Helvetica" charset="0"/>
                <a:cs typeface="Helvetica" charset="0"/>
              </a:rPr>
              <a:t>Page 35:</a:t>
            </a:r>
            <a:r>
              <a:rPr lang="en-US" dirty="0">
                <a:latin typeface="Courier New" charset="0"/>
                <a:ea typeface="Courier New" charset="0"/>
                <a:cs typeface="Courier New" charset="0"/>
              </a:rPr>
              <a:t> Asian GDPs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9853" y="1066800"/>
            <a:ext cx="6941747" cy="4965700"/>
          </a:xfrm>
          <a:prstGeom prst="rect">
            <a:avLst/>
          </a:prstGeom>
        </p:spPr>
      </p:pic>
      <p:sp>
        <p:nvSpPr>
          <p:cNvPr id="17" name="TextBox 16"/>
          <p:cNvSpPr txBox="1"/>
          <p:nvPr/>
        </p:nvSpPr>
        <p:spPr>
          <a:xfrm>
            <a:off x="2773012" y="20998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continent == “</a:t>
            </a:r>
            <a:r>
              <a:rPr lang="en-US" sz="1600" dirty="0" err="1">
                <a:solidFill>
                  <a:schemeClr val="bg1"/>
                </a:solidFill>
                <a:latin typeface="Comic Sans MS" charset="0"/>
                <a:ea typeface="Comic Sans MS" charset="0"/>
                <a:cs typeface="Comic Sans MS" charset="0"/>
              </a:rPr>
              <a:t>asia</a:t>
            </a:r>
            <a:r>
              <a:rPr lang="en-US" sz="1600" dirty="0">
                <a:solidFill>
                  <a:schemeClr val="bg1"/>
                </a:solidFill>
                <a:latin typeface="Comic Sans MS" charset="0"/>
                <a:ea typeface="Comic Sans MS" charset="0"/>
                <a:cs typeface="Comic Sans MS" charset="0"/>
              </a:rPr>
              <a:t>”</a:t>
            </a:r>
          </a:p>
        </p:txBody>
      </p:sp>
      <p:sp>
        <p:nvSpPr>
          <p:cNvPr id="18" name="TextBox 17"/>
          <p:cNvSpPr txBox="1"/>
          <p:nvPr/>
        </p:nvSpPr>
        <p:spPr>
          <a:xfrm>
            <a:off x="4809740" y="1456153"/>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a:t>
            </a:r>
          </a:p>
        </p:txBody>
      </p:sp>
      <p:sp>
        <p:nvSpPr>
          <p:cNvPr id="19" name="TextBox 18"/>
          <p:cNvSpPr txBox="1"/>
          <p:nvPr/>
        </p:nvSpPr>
        <p:spPr>
          <a:xfrm>
            <a:off x="2362200" y="14605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countries-sieved</a:t>
            </a:r>
          </a:p>
        </p:txBody>
      </p:sp>
      <p:sp>
        <p:nvSpPr>
          <p:cNvPr id="20" name="TextBox 19"/>
          <p:cNvSpPr txBox="1"/>
          <p:nvPr/>
        </p:nvSpPr>
        <p:spPr>
          <a:xfrm>
            <a:off x="2209800" y="319639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countries-ordered</a:t>
            </a:r>
          </a:p>
        </p:txBody>
      </p:sp>
      <p:sp>
        <p:nvSpPr>
          <p:cNvPr id="21" name="TextBox 20"/>
          <p:cNvSpPr txBox="1"/>
          <p:nvPr/>
        </p:nvSpPr>
        <p:spPr>
          <a:xfrm>
            <a:off x="3124200" y="5207169"/>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country, </a:t>
            </a:r>
            <a:r>
              <a:rPr lang="en-US" sz="1600" dirty="0" err="1">
                <a:solidFill>
                  <a:schemeClr val="bg1"/>
                </a:solidFill>
                <a:latin typeface="Comic Sans MS" charset="0"/>
                <a:ea typeface="Comic Sans MS" charset="0"/>
                <a:cs typeface="Comic Sans MS" charset="0"/>
              </a:rPr>
              <a:t>gdp</a:t>
            </a:r>
            <a:endParaRPr lang="en-US" sz="1600" dirty="0">
              <a:solidFill>
                <a:schemeClr val="bg1"/>
              </a:solidFill>
              <a:latin typeface="Comic Sans MS" charset="0"/>
              <a:ea typeface="Comic Sans MS" charset="0"/>
              <a:cs typeface="Comic Sans MS" charset="0"/>
            </a:endParaRPr>
          </a:p>
        </p:txBody>
      </p:sp>
      <p:sp>
        <p:nvSpPr>
          <p:cNvPr id="22" name="TextBox 21"/>
          <p:cNvSpPr txBox="1"/>
          <p:nvPr/>
        </p:nvSpPr>
        <p:spPr>
          <a:xfrm>
            <a:off x="7054562" y="146484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continent</a:t>
            </a:r>
            <a:endParaRPr lang="en-US" sz="1600" dirty="0">
              <a:solidFill>
                <a:schemeClr val="bg1"/>
              </a:solidFill>
              <a:latin typeface="Comic Sans MS" charset="0"/>
              <a:ea typeface="Comic Sans MS" charset="0"/>
              <a:cs typeface="Comic Sans MS" charset="0"/>
            </a:endParaRPr>
          </a:p>
        </p:txBody>
      </p:sp>
      <p:sp>
        <p:nvSpPr>
          <p:cNvPr id="23" name="TextBox 22"/>
          <p:cNvSpPr txBox="1"/>
          <p:nvPr/>
        </p:nvSpPr>
        <p:spPr>
          <a:xfrm>
            <a:off x="2823812" y="3776246"/>
            <a:ext cx="2743200" cy="338554"/>
          </a:xfrm>
          <a:prstGeom prst="rect">
            <a:avLst/>
          </a:prstGeom>
          <a:noFill/>
        </p:spPr>
        <p:txBody>
          <a:bodyPr wrap="square" rtlCol="0">
            <a:spAutoFit/>
          </a:bodyPr>
          <a:lstStyle/>
          <a:p>
            <a:r>
              <a:rPr lang="en-US" sz="1600" dirty="0" err="1">
                <a:solidFill>
                  <a:schemeClr val="bg1"/>
                </a:solidFill>
                <a:latin typeface="Comic Sans MS" charset="0"/>
                <a:ea typeface="Comic Sans MS" charset="0"/>
                <a:cs typeface="Comic Sans MS" charset="0"/>
              </a:rPr>
              <a:t>gdp</a:t>
            </a:r>
            <a:r>
              <a:rPr lang="en-US" sz="1600" dirty="0">
                <a:solidFill>
                  <a:schemeClr val="bg1"/>
                </a:solidFill>
                <a:latin typeface="Comic Sans MS" charset="0"/>
                <a:ea typeface="Comic Sans MS" charset="0"/>
                <a:cs typeface="Comic Sans MS" charset="0"/>
              </a:rPr>
              <a:t> ascending</a:t>
            </a:r>
          </a:p>
        </p:txBody>
      </p:sp>
      <p:sp>
        <p:nvSpPr>
          <p:cNvPr id="24" name="TextBox 23"/>
          <p:cNvSpPr txBox="1"/>
          <p:nvPr/>
        </p:nvSpPr>
        <p:spPr>
          <a:xfrm>
            <a:off x="2371340" y="1453050"/>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8" name="TextBox 27"/>
          <p:cNvSpPr txBox="1"/>
          <p:nvPr/>
        </p:nvSpPr>
        <p:spPr>
          <a:xfrm>
            <a:off x="2371340" y="1441619"/>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6" name="Multiply 5"/>
          <p:cNvSpPr/>
          <p:nvPr/>
        </p:nvSpPr>
        <p:spPr>
          <a:xfrm>
            <a:off x="609600" y="2802523"/>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09800" y="4919246"/>
            <a:ext cx="21336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countries-selected</a:t>
            </a:r>
            <a:endParaRPr lang="en-US" sz="1600" dirty="0">
              <a:solidFill>
                <a:schemeClr val="bg1"/>
              </a:solidFill>
              <a:latin typeface="Comic Sans MS" charset="0"/>
              <a:ea typeface="Comic Sans MS" charset="0"/>
              <a:cs typeface="Comic Sans MS" charset="0"/>
            </a:endParaRPr>
          </a:p>
        </p:txBody>
      </p:sp>
      <p:sp>
        <p:nvSpPr>
          <p:cNvPr id="30" name="Rectangle 29"/>
          <p:cNvSpPr>
            <a:spLocks noChangeArrowheads="1"/>
          </p:cNvSpPr>
          <p:nvPr/>
        </p:nvSpPr>
        <p:spPr bwMode="auto">
          <a:xfrm>
            <a:off x="342900" y="5975117"/>
            <a:ext cx="8610600" cy="7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sz="2400" dirty="0">
                <a:latin typeface="Arial" charset="0"/>
                <a:ea typeface="Arial" charset="0"/>
                <a:cs typeface="Arial" charset="0"/>
              </a:rPr>
              <a:t>Open the </a:t>
            </a:r>
            <a:r>
              <a:rPr lang="en-US" sz="2400" dirty="0">
                <a:latin typeface="Arial" charset="0"/>
                <a:ea typeface="Arial" charset="0"/>
                <a:cs typeface="Arial" charset="0"/>
                <a:hlinkClick r:id="rId4"/>
              </a:rPr>
              <a:t>Syntax Error file</a:t>
            </a:r>
            <a:r>
              <a:rPr lang="en-US" sz="2400" dirty="0">
                <a:latin typeface="Arial" charset="0"/>
                <a:ea typeface="Arial" charset="0"/>
                <a:cs typeface="Arial" charset="0"/>
              </a:rPr>
              <a:t>, and debug these </a:t>
            </a:r>
            <a:r>
              <a:rPr lang="en-US" sz="2400">
                <a:latin typeface="Arial" charset="0"/>
                <a:ea typeface="Arial" charset="0"/>
                <a:cs typeface="Arial" charset="0"/>
              </a:rPr>
              <a:t>queries!</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79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4.16667E-6 0.00371 L 0.25782 0.25417 " pathEditMode="relative" rAng="0" ptsTypes="AA">
                                      <p:cBhvr>
                                        <p:cTn id="26" dur="2000" fill="hold"/>
                                        <p:tgtEl>
                                          <p:spTgt spid="28"/>
                                        </p:tgtEl>
                                        <p:attrNameLst>
                                          <p:attrName>ppt_x</p:attrName>
                                          <p:attrName>ppt_y</p:attrName>
                                        </p:attrNameLst>
                                      </p:cBhvr>
                                      <p:rCtr x="12882" y="1252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accel="50000" decel="50000" fill="hold" grpId="0" nodeType="withEffect">
                                  <p:stCondLst>
                                    <p:cond delay="0"/>
                                  </p:stCondLst>
                                  <p:childTnLst>
                                    <p:animMotion origin="layout" path="M 5.55112E-17 0 L 0.50816 0.55139 " pathEditMode="relative" rAng="0" ptsTypes="AA">
                                      <p:cBhvr>
                                        <p:cTn id="43" dur="2000" fill="hold"/>
                                        <p:tgtEl>
                                          <p:spTgt spid="19"/>
                                        </p:tgtEl>
                                        <p:attrNameLst>
                                          <p:attrName>ppt_x</p:attrName>
                                          <p:attrName>ppt_y</p:attrName>
                                        </p:attrNameLst>
                                      </p:cBhvr>
                                      <p:rCtr x="25399" y="27569"/>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0">
                                            <p:txEl>
                                              <p:pRg st="0" end="0"/>
                                            </p:txEl>
                                          </p:spTgt>
                                        </p:tgtEl>
                                        <p:attrNameLst>
                                          <p:attrName>style.visibility</p:attrName>
                                        </p:attrNameLst>
                                      </p:cBhvr>
                                      <p:to>
                                        <p:strVal val="visible"/>
                                      </p:to>
                                    </p:set>
                                    <p:animEffect transition="in" filter="fade">
                                      <p:cBhvr>
                                        <p:cTn id="58"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9" grpId="1"/>
      <p:bldP spid="20" grpId="1"/>
      <p:bldP spid="21" grpId="0"/>
      <p:bldP spid="22" grpId="0"/>
      <p:bldP spid="23" grpId="0"/>
      <p:bldP spid="28" grpId="0"/>
      <p:bldP spid="6" grpId="0" animBg="1"/>
      <p:bldP spid="29" grpId="0"/>
      <p:bldP spid="30"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Back to the 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276532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9</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2133600"/>
            <a:ext cx="7543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4000" i="1" dirty="0">
                <a:latin typeface="Arial" charset="0"/>
                <a:ea typeface="Arial" charset="0"/>
                <a:cs typeface="Arial" charset="0"/>
              </a:rPr>
              <a:t>“</a:t>
            </a:r>
            <a:r>
              <a:rPr lang="en-US" sz="4000" i="1" dirty="0"/>
              <a:t>Is GDP-per-capita positively correlated with life-expectancy?”</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36</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82781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Easy, right? Well</a:t>
            </a:r>
            <a:r>
              <a:rPr lang="mr-IN" dirty="0"/>
              <a: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Our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table has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But all things being equal, larger countries will always have more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We need per-capita GDP. How can we calculate this?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We need a way to </a:t>
            </a:r>
            <a:r>
              <a:rPr lang="en-US" sz="2000" i="1" dirty="0">
                <a:latin typeface="Arial" charset="0"/>
                <a:ea typeface="Arial" charset="0"/>
                <a:cs typeface="Arial" charset="0"/>
              </a:rPr>
              <a:t>extend</a:t>
            </a:r>
            <a:r>
              <a:rPr lang="en-US" sz="2000" dirty="0">
                <a:latin typeface="Arial" charset="0"/>
                <a:ea typeface="Arial" charset="0"/>
                <a:cs typeface="Arial" charset="0"/>
              </a:rPr>
              <a:t> tables, with new columns!</a:t>
            </a:r>
          </a:p>
          <a:p>
            <a:pPr marL="457200" indent="-457200" eaLnBrk="1" hangingPunct="1">
              <a:spcAft>
                <a:spcPts val="1800"/>
              </a:spcAft>
              <a:buClr>
                <a:srgbClr val="4C4C4C"/>
              </a:buClr>
              <a:buSzTx/>
            </a:pPr>
            <a:r>
              <a:rPr lang="en-US" sz="2000" dirty="0">
                <a:latin typeface="Arial" charset="0"/>
                <a:ea typeface="Arial" charset="0"/>
                <a:cs typeface="Arial" charset="0"/>
              </a:rPr>
              <a:t>Turn to Page 37</a:t>
            </a:r>
            <a:r>
              <a:rPr lang="mr-IN" sz="2000" dirty="0">
                <a:latin typeface="Arial" charset="0"/>
                <a:ea typeface="Arial" charset="0"/>
                <a:cs typeface="Arial" charset="0"/>
              </a:rPr>
              <a:t>…</a:t>
            </a:r>
            <a:endParaRPr lang="en-US" sz="2000" dirty="0">
              <a:latin typeface="Arial" charset="0"/>
              <a:ea typeface="Arial" charset="0"/>
              <a:cs typeface="Arial" charset="0"/>
            </a:endParaRPr>
          </a:p>
        </p:txBody>
      </p:sp>
      <p:sp>
        <p:nvSpPr>
          <p:cNvPr id="2" name="TextBox 1"/>
          <p:cNvSpPr txBox="1"/>
          <p:nvPr/>
        </p:nvSpPr>
        <p:spPr>
          <a:xfrm>
            <a:off x="533400" y="4038600"/>
            <a:ext cx="8263801" cy="553998"/>
          </a:xfrm>
          <a:prstGeom prst="rect">
            <a:avLst/>
          </a:prstGeom>
          <a:noFill/>
        </p:spPr>
        <p:txBody>
          <a:bodyPr wrap="none" rtlCol="0">
            <a:spAutoFit/>
          </a:bodyPr>
          <a:lstStyle/>
          <a:p>
            <a:r>
              <a:rPr lang="en-US" sz="3000" dirty="0">
                <a:solidFill>
                  <a:schemeClr val="bg1"/>
                </a:solidFill>
                <a:latin typeface="Courier New" charset="0"/>
                <a:ea typeface="Courier New" charset="0"/>
                <a:cs typeface="Courier New" charset="0"/>
              </a:rPr>
              <a:t>per-capita-</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 </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  population</a:t>
            </a: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178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latin typeface="Courier New" charset="0"/>
                <a:ea typeface="Courier New" charset="0"/>
                <a:cs typeface="Courier New" charset="0"/>
              </a:rPr>
              <a:t>extend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9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a:t>
            </a:r>
            <a:r>
              <a:rPr lang="en-US" sz="2000" dirty="0">
                <a:latin typeface="Arial" charset="0"/>
                <a:ea typeface="Arial" charset="0"/>
                <a:cs typeface="Arial" charset="0"/>
              </a:rPr>
              <a:t> evaluate to?</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basketball-extended</a:t>
            </a:r>
            <a:r>
              <a:rPr lang="en-US" sz="2000" dirty="0">
                <a:latin typeface="Arial" charset="0"/>
                <a:ea typeface="Arial" charset="0"/>
                <a:cs typeface="Arial" charset="0"/>
              </a:rPr>
              <a:t> evaluate 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91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extend </a:t>
            </a:r>
            <a:r>
              <a:rPr lang="en-US" dirty="0"/>
              <a:t>query</a:t>
            </a:r>
          </a:p>
        </p:txBody>
      </p:sp>
      <p:sp>
        <p:nvSpPr>
          <p:cNvPr id="3" name="Content Placeholder 2"/>
          <p:cNvSpPr>
            <a:spLocks noGrp="1"/>
          </p:cNvSpPr>
          <p:nvPr>
            <p:ph idx="1"/>
          </p:nvPr>
        </p:nvSpPr>
        <p:spPr>
          <a:xfrm>
            <a:off x="228600" y="3054888"/>
            <a:ext cx="8839200" cy="1112837"/>
          </a:xfrm>
        </p:spPr>
        <p:txBody>
          <a:bodyPr/>
          <a:lstStyle/>
          <a:p>
            <a:pPr marL="0" indent="0">
              <a:buNone/>
            </a:pPr>
            <a:r>
              <a:rPr lang="en-US" sz="2600" b="1" dirty="0">
                <a:latin typeface="Courier New" charset="0"/>
                <a:ea typeface="Courier New" charset="0"/>
                <a:cs typeface="Courier New" charset="0"/>
              </a:rPr>
              <a:t>extend </a:t>
            </a:r>
            <a:r>
              <a:rPr lang="en-US" sz="2600" dirty="0">
                <a:latin typeface="Courier New" charset="0"/>
                <a:ea typeface="Courier New" charset="0"/>
                <a:cs typeface="Courier New" charset="0"/>
              </a:rPr>
              <a:t>basketball </a:t>
            </a:r>
            <a:r>
              <a:rPr lang="en-US" sz="2600" b="1" dirty="0">
                <a:latin typeface="Courier New" charset="0"/>
                <a:ea typeface="Courier New" charset="0"/>
                <a:cs typeface="Courier New" charset="0"/>
              </a:rPr>
              <a:t>using</a:t>
            </a:r>
            <a:r>
              <a:rPr lang="en-US" sz="2600" dirty="0">
                <a:latin typeface="Courier New" charset="0"/>
                <a:ea typeface="Courier New" charset="0"/>
                <a:cs typeface="Courier New" charset="0"/>
              </a:rPr>
              <a:t> </a:t>
            </a:r>
            <a:r>
              <a:rPr lang="en-US" sz="2600" i="1" dirty="0">
                <a:latin typeface="Courier New" charset="0"/>
                <a:ea typeface="Courier New" charset="0"/>
                <a:cs typeface="Courier New" charset="0"/>
              </a:rPr>
              <a:t>game1,game2,game3 </a:t>
            </a:r>
            <a:r>
              <a:rPr lang="en-US" dirty="0">
                <a:latin typeface="Courier New" charset="0"/>
                <a:ea typeface="Courier New" charset="0"/>
                <a:cs typeface="Courier New" charset="0"/>
              </a:rPr>
              <a:t>:</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total: game1 + game2 + game3</a:t>
            </a:r>
            <a:endParaRPr lang="en-US" dirty="0">
              <a:latin typeface="Courier New" charset="0"/>
              <a:ea typeface="Courier New" charset="0"/>
              <a:cs typeface="Courier New" charset="0"/>
            </a:endParaRP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38131"/>
              <a:gd name="adj2" fmla="val 1441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029200" y="1677046"/>
            <a:ext cx="3577056" cy="1892728"/>
            <a:chOff x="4748514" y="4610100"/>
            <a:chExt cx="3577056" cy="1892728"/>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4748514" y="6007529"/>
              <a:ext cx="3577056"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676400" y="1659800"/>
            <a:ext cx="2190990" cy="1863435"/>
            <a:chOff x="5581409" y="1880239"/>
            <a:chExt cx="2190990"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581409" y="3314701"/>
              <a:ext cx="2190990"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40040"/>
              <a:gd name="adj2" fmla="val 15384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685800" y="3652360"/>
            <a:ext cx="8077200" cy="1612624"/>
            <a:chOff x="1668202" y="1482149"/>
            <a:chExt cx="8077200" cy="1612624"/>
          </a:xfrm>
        </p:grpSpPr>
        <p:sp>
          <p:nvSpPr>
            <p:cNvPr id="17" name="Rectangular Callout 16"/>
            <p:cNvSpPr/>
            <p:nvPr/>
          </p:nvSpPr>
          <p:spPr>
            <a:xfrm>
              <a:off x="8526202" y="2104173"/>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query body</a:t>
              </a:r>
            </a:p>
          </p:txBody>
        </p:sp>
        <p:sp>
          <p:nvSpPr>
            <p:cNvPr id="18" name="Rectangle 17"/>
            <p:cNvSpPr/>
            <p:nvPr/>
          </p:nvSpPr>
          <p:spPr>
            <a:xfrm>
              <a:off x="1668202" y="1482149"/>
              <a:ext cx="6096000"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233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9"/>
                                        </p:tgtEl>
                                        <p:attrNameLst>
                                          <p:attrName>fillcolor</p:attrName>
                                        </p:attrNameLst>
                                      </p:cBhvr>
                                      <p:to>
                                        <a:schemeClr val="accent2"/>
                                      </p:to>
                                    </p:animClr>
                                    <p:set>
                                      <p:cBhvr>
                                        <p:cTn id="47" dur="500" fill="hold"/>
                                        <p:tgtEl>
                                          <p:spTgt spid="9"/>
                                        </p:tgtEl>
                                        <p:attrNameLst>
                                          <p:attrName>fill.type</p:attrName>
                                        </p:attrNameLst>
                                      </p:cBhvr>
                                      <p:to>
                                        <p:strVal val="solid"/>
                                      </p:to>
                                    </p:set>
                                    <p:set>
                                      <p:cBhvr>
                                        <p:cTn id="48" dur="500" fill="hold"/>
                                        <p:tgtEl>
                                          <p:spTgt spid="9"/>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6"/>
                                        </p:tgtEl>
                                        <p:attrNameLst>
                                          <p:attrName>fillcolor</p:attrName>
                                        </p:attrNameLst>
                                      </p:cBhvr>
                                      <p:to>
                                        <a:schemeClr val="accent2"/>
                                      </p:to>
                                    </p:animClr>
                                    <p:set>
                                      <p:cBhvr>
                                        <p:cTn id="51" dur="500" fill="hold"/>
                                        <p:tgtEl>
                                          <p:spTgt spid="16"/>
                                        </p:tgtEl>
                                        <p:attrNameLst>
                                          <p:attrName>fill.type</p:attrName>
                                        </p:attrNameLst>
                                      </p:cBhvr>
                                      <p:to>
                                        <p:strVal val="solid"/>
                                      </p:to>
                                    </p:set>
                                    <p:set>
                                      <p:cBhvr>
                                        <p:cTn id="52" dur="500" fill="hold"/>
                                        <p:tgtEl>
                                          <p:spTgt spid="1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19"/>
                                        </p:tgtEl>
                                        <p:attrNameLst>
                                          <p:attrName>fillcolor</p:attrName>
                                        </p:attrNameLst>
                                      </p:cBhvr>
                                      <p:to>
                                        <a:schemeClr val="accent2"/>
                                      </p:to>
                                    </p:animClr>
                                    <p:set>
                                      <p:cBhvr>
                                        <p:cTn id="55" dur="500" fill="hold"/>
                                        <p:tgtEl>
                                          <p:spTgt spid="19"/>
                                        </p:tgtEl>
                                        <p:attrNameLst>
                                          <p:attrName>fill.type</p:attrName>
                                        </p:attrNameLst>
                                      </p:cBhvr>
                                      <p:to>
                                        <p:strVal val="solid"/>
                                      </p:to>
                                    </p:set>
                                    <p:set>
                                      <p:cBhvr>
                                        <p:cTn id="56" dur="500" fill="hold"/>
                                        <p:tgtEl>
                                          <p:spTgt spid="1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fade">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38: </a:t>
            </a:r>
            <a:r>
              <a:rPr lang="en-US" dirty="0">
                <a:latin typeface="Courier New" charset="0"/>
                <a:ea typeface="Courier New" charset="0"/>
                <a:cs typeface="Courier New" charset="0"/>
              </a:rPr>
              <a:t>body building</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protein-per-gram  :   sodium / serving-size</a:t>
            </a:r>
          </a:p>
        </p:txBody>
      </p:sp>
      <p:sp>
        <p:nvSpPr>
          <p:cNvPr id="9" name="TextBox 8"/>
          <p:cNvSpPr txBox="1"/>
          <p:nvPr/>
        </p:nvSpPr>
        <p:spPr>
          <a:xfrm>
            <a:off x="2209800" y="42588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10" name="TextBox 9"/>
          <p:cNvSpPr txBox="1"/>
          <p:nvPr/>
        </p:nvSpPr>
        <p:spPr>
          <a:xfrm>
            <a:off x="2895600" y="6210300"/>
            <a:ext cx="34925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food, calories, protein-per-gram</a:t>
            </a:r>
          </a:p>
        </p:txBody>
      </p:sp>
      <p:sp>
        <p:nvSpPr>
          <p:cNvPr id="12" name="TextBox 11"/>
          <p:cNvSpPr txBox="1"/>
          <p:nvPr/>
        </p:nvSpPr>
        <p:spPr>
          <a:xfrm>
            <a:off x="2595212" y="4715143"/>
            <a:ext cx="3881788"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protien</a:t>
            </a:r>
            <a:r>
              <a:rPr lang="en-US" sz="1600" dirty="0">
                <a:solidFill>
                  <a:schemeClr val="bg1"/>
                </a:solidFill>
                <a:latin typeface="Comic Sans MS" charset="0"/>
                <a:ea typeface="Comic Sans MS" charset="0"/>
                <a:cs typeface="Comic Sans MS" charset="0"/>
              </a:rPr>
              <a:t>-per-gram ascending</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nutrition</a:t>
            </a:r>
          </a:p>
        </p:txBody>
      </p:sp>
      <p:sp>
        <p:nvSpPr>
          <p:cNvPr id="16" name="TextBox 15"/>
          <p:cNvSpPr txBox="1"/>
          <p:nvPr/>
        </p:nvSpPr>
        <p:spPr>
          <a:xfrm>
            <a:off x="6643638" y="1295400"/>
            <a:ext cx="2119361"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 serving-size</a:t>
            </a: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730350" y="4248835"/>
            <a:ext cx="19005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nutrition-extended</a:t>
            </a:r>
          </a:p>
        </p:txBody>
      </p:sp>
      <p:sp>
        <p:nvSpPr>
          <p:cNvPr id="23" name="TextBox 22"/>
          <p:cNvSpPr txBox="1"/>
          <p:nvPr/>
        </p:nvSpPr>
        <p:spPr>
          <a:xfrm>
            <a:off x="6921500" y="62146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24" name="TextBox 23"/>
          <p:cNvSpPr txBox="1"/>
          <p:nvPr/>
        </p:nvSpPr>
        <p:spPr>
          <a:xfrm>
            <a:off x="2057400" y="562192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nutrition-selected</a:t>
            </a:r>
          </a:p>
        </p:txBody>
      </p:sp>
      <p:sp>
        <p:nvSpPr>
          <p:cNvPr id="27" name="TextBox 26"/>
          <p:cNvSpPr txBox="1"/>
          <p:nvPr/>
        </p:nvSpPr>
        <p:spPr>
          <a:xfrm>
            <a:off x="1866900" y="1319481"/>
            <a:ext cx="1943100" cy="323165"/>
          </a:xfrm>
          <a:prstGeom prst="rect">
            <a:avLst/>
          </a:prstGeom>
          <a:noFill/>
        </p:spPr>
        <p:txBody>
          <a:bodyPr wrap="square" rtlCol="0">
            <a:spAutoFit/>
          </a:bodyPr>
          <a:lstStyle/>
          <a:p>
            <a:pPr algn="ctr"/>
            <a:r>
              <a:rPr lang="en-US" sz="1500">
                <a:solidFill>
                  <a:schemeClr val="bg1"/>
                </a:solidFill>
                <a:latin typeface="Comic Sans MS" charset="0"/>
                <a:ea typeface="Comic Sans MS" charset="0"/>
                <a:cs typeface="Comic Sans MS" charset="0"/>
              </a:rPr>
              <a:t>nutrition-extended</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653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1"/>
      <p:bldP spid="10" grpId="0"/>
      <p:bldP spid="12" grpId="0"/>
      <p:bldP spid="15" grpId="0"/>
      <p:bldP spid="16" grpId="0"/>
      <p:bldP spid="20" grpId="0" animBg="1"/>
      <p:bldP spid="22" grpId="0"/>
      <p:bldP spid="23" grpId="0"/>
      <p:bldP spid="24" grpId="0"/>
      <p:bldP spid="2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39: </a:t>
            </a:r>
            <a:r>
              <a:rPr lang="en-US" dirty="0">
                <a:latin typeface="Courier New" charset="0"/>
                <a:ea typeface="Courier New" charset="0"/>
                <a:cs typeface="Courier New" charset="0"/>
              </a:rPr>
              <a:t>term length</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term-length                year-ended </a:t>
            </a:r>
            <a:r>
              <a:rPr lang="mr-IN" sz="1500" dirty="0">
                <a:solidFill>
                  <a:schemeClr val="bg1"/>
                </a:solidFill>
                <a:latin typeface="Comic Sans MS" charset="0"/>
                <a:ea typeface="Comic Sans MS" charset="0"/>
                <a:cs typeface="Comic Sans MS" charset="0"/>
              </a:rPr>
              <a:t>–</a:t>
            </a:r>
            <a:r>
              <a:rPr lang="en-US" sz="1500" dirty="0">
                <a:solidFill>
                  <a:schemeClr val="bg1"/>
                </a:solidFill>
                <a:latin typeface="Comic Sans MS" charset="0"/>
                <a:ea typeface="Comic Sans MS" charset="0"/>
                <a:cs typeface="Comic Sans MS" charset="0"/>
              </a:rPr>
              <a:t> year-started</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year-started</a:t>
            </a:r>
            <a:r>
              <a:rPr lang="en-US" sz="1300">
                <a:solidFill>
                  <a:schemeClr val="bg1"/>
                </a:solidFill>
                <a:latin typeface="Comic Sans MS" charset="0"/>
                <a:ea typeface="Comic Sans MS" charset="0"/>
                <a:cs typeface="Comic Sans MS" charset="0"/>
              </a:rPr>
              <a:t>, year-ended</a:t>
            </a:r>
            <a:endParaRPr lang="en-US" sz="13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296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0" grpId="0" animBg="1"/>
      <p:bldP spid="27" grpId="0"/>
      <p:bldP spid="17" grpId="0" animBg="1"/>
      <p:bldP spid="1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40: </a:t>
            </a:r>
            <a:r>
              <a:rPr lang="en-US" dirty="0" err="1">
                <a:latin typeface="Courier New" charset="0"/>
                <a:ea typeface="Courier New" charset="0"/>
                <a:cs typeface="Courier New" charset="0"/>
              </a:rPr>
              <a:t>gdp</a:t>
            </a:r>
            <a:r>
              <a:rPr lang="en-US" dirty="0">
                <a:latin typeface="Courier New" charset="0"/>
                <a:ea typeface="Courier New" charset="0"/>
                <a:cs typeface="Courier New" charset="0"/>
              </a:rPr>
              <a:t> v. population</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per-capita-</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 population</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   </a:t>
            </a:r>
            <a:r>
              <a:rPr lang="en-US" sz="1300" dirty="0" err="1">
                <a:solidFill>
                  <a:schemeClr val="bg1"/>
                </a:solidFill>
                <a:latin typeface="Comic Sans MS" charset="0"/>
                <a:ea typeface="Comic Sans MS" charset="0"/>
                <a:cs typeface="Comic Sans MS" charset="0"/>
              </a:rPr>
              <a:t>gdp</a:t>
            </a:r>
            <a:r>
              <a:rPr lang="en-US" sz="1300" dirty="0">
                <a:solidFill>
                  <a:schemeClr val="bg1"/>
                </a:solidFill>
                <a:latin typeface="Comic Sans MS" charset="0"/>
                <a:ea typeface="Comic Sans MS" charset="0"/>
                <a:cs typeface="Comic Sans MS" charset="0"/>
              </a:rPr>
              <a:t>, population</a:t>
            </a:r>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7145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countries-sieved</a:t>
            </a:r>
          </a:p>
        </p:txBody>
      </p:sp>
      <p:sp>
        <p:nvSpPr>
          <p:cNvPr id="19" name="TextBox 18"/>
          <p:cNvSpPr txBox="1"/>
          <p:nvPr/>
        </p:nvSpPr>
        <p:spPr>
          <a:xfrm>
            <a:off x="4192536" y="2745889"/>
            <a:ext cx="2324100" cy="292388"/>
          </a:xfrm>
          <a:prstGeom prst="rect">
            <a:avLst/>
          </a:prstGeom>
          <a:noFill/>
        </p:spPr>
        <p:txBody>
          <a:bodyPr wrap="square" rtlCol="0">
            <a:spAutoFit/>
          </a:bodyPr>
          <a:lstStyle/>
          <a:p>
            <a:pPr algn="ctr"/>
            <a:r>
              <a:rPr lang="en-US" sz="1300" dirty="0">
                <a:solidFill>
                  <a:schemeClr val="bg1"/>
                </a:solidFill>
                <a:latin typeface="Comic Sans MS" charset="0"/>
                <a:ea typeface="Comic Sans MS" charset="0"/>
                <a:cs typeface="Comic Sans MS" charset="0"/>
              </a:rPr>
              <a:t>countries-extended</a:t>
            </a:r>
          </a:p>
        </p:txBody>
      </p:sp>
      <p:sp>
        <p:nvSpPr>
          <p:cNvPr id="21" name="TextBox 20"/>
          <p:cNvSpPr txBox="1"/>
          <p:nvPr/>
        </p:nvSpPr>
        <p:spPr>
          <a:xfrm>
            <a:off x="63627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a:t>
            </a:r>
          </a:p>
        </p:txBody>
      </p:sp>
      <p:sp>
        <p:nvSpPr>
          <p:cNvPr id="22" name="TextBox 21"/>
          <p:cNvSpPr txBox="1"/>
          <p:nvPr/>
        </p:nvSpPr>
        <p:spPr>
          <a:xfrm>
            <a:off x="2330450" y="3244165"/>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 == “</a:t>
            </a:r>
            <a:r>
              <a:rPr lang="en-US" sz="1500" dirty="0" err="1">
                <a:solidFill>
                  <a:schemeClr val="bg1"/>
                </a:solidFill>
                <a:latin typeface="Comic Sans MS" charset="0"/>
                <a:ea typeface="Comic Sans MS" charset="0"/>
                <a:cs typeface="Comic Sans MS" charset="0"/>
              </a:rPr>
              <a:t>africa</a:t>
            </a:r>
            <a:r>
              <a:rPr lang="en-US" sz="1500" dirty="0">
                <a:solidFill>
                  <a:schemeClr val="bg1"/>
                </a:solidFill>
                <a:latin typeface="Comic Sans MS" charset="0"/>
                <a:ea typeface="Comic Sans MS" charset="0"/>
                <a:cs typeface="Comic Sans MS" charset="0"/>
              </a:rPr>
              <a:t>”</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7" grpId="0"/>
      <p:bldP spid="17" grpId="0" animBg="1"/>
      <p:bldP spid="18" grpId="0" animBg="1"/>
      <p:bldP spid="14" grpId="0"/>
      <p:bldP spid="19" grpId="0"/>
      <p:bldP spid="21" grpId="0"/>
      <p:bldP spid="2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Final Project</a:t>
            </a:r>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a:t>Open your Final Project Files (code and report)</a:t>
            </a:r>
          </a:p>
          <a:p>
            <a:pPr>
              <a:spcAft>
                <a:spcPts val="2000"/>
              </a:spcAft>
            </a:pPr>
            <a:r>
              <a:rPr lang="en-US" altLang="en-US" dirty="0">
                <a:latin typeface="Helvetica" charset="0"/>
                <a:ea typeface="ＭＳ Ｐゴシック" charset="-128"/>
                <a:cs typeface="Helvetica" charset="0"/>
              </a:rPr>
              <a:t>Finish the remaining question(s)!</a:t>
            </a:r>
          </a:p>
          <a:p>
            <a:pPr>
              <a:spcAft>
                <a:spcPts val="2000"/>
              </a:spcAft>
            </a:pPr>
            <a:r>
              <a:rPr lang="en-US" altLang="en-US" dirty="0">
                <a:latin typeface="Helvetica" charset="0"/>
                <a:ea typeface="ＭＳ Ｐゴシック" charset="-128"/>
                <a:cs typeface="Helvetica" charset="0"/>
              </a:rPr>
              <a:t>Don’t forget to copy/paste any new charts or graphs you create.</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Standards. (e.g. </a:t>
            </a:r>
            <a:r>
              <a:rPr lang="mr-IN" altLang="en-US" dirty="0">
                <a:ea typeface="ＭＳ Ｐゴシック" charset="-128"/>
                <a:cs typeface="Helvetica" charset="0"/>
              </a:rPr>
              <a:t>–</a:t>
            </a:r>
            <a:r>
              <a:rPr lang="en-US" altLang="en-US" dirty="0">
                <a:ea typeface="ＭＳ Ｐゴシック" charset="-128"/>
                <a:cs typeface="Helvetica" charset="0"/>
              </a:rPr>
              <a:t> Common Core statistics)</a:t>
            </a: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12244" y="2514600"/>
            <a:ext cx="3752649" cy="3684131"/>
          </a:xfrm>
          <a:prstGeom prst="rect">
            <a:avLst/>
          </a:prstGeom>
        </p:spPr>
      </p:pic>
      <p:grpSp>
        <p:nvGrpSpPr>
          <p:cNvPr id="7" name="Group 6"/>
          <p:cNvGrpSpPr/>
          <p:nvPr/>
        </p:nvGrpSpPr>
        <p:grpSpPr>
          <a:xfrm>
            <a:off x="1242652" y="2450062"/>
            <a:ext cx="6811096" cy="3762501"/>
            <a:chOff x="381000" y="2038350"/>
            <a:chExt cx="8029581" cy="4435602"/>
          </a:xfrm>
          <a:solidFill>
            <a:schemeClr val="tx1"/>
          </a:solidFill>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1000" y="2038350"/>
              <a:ext cx="4114800" cy="4388815"/>
            </a:xfrm>
            <a:prstGeom prst="rect">
              <a:avLst/>
            </a:prstGeom>
            <a:grpFill/>
          </p:spPr>
        </p:pic>
        <p:pic>
          <p:nvPicPr>
            <p:cNvPr id="6" name="Picture 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95800" y="2038350"/>
              <a:ext cx="3914781" cy="4435602"/>
            </a:xfrm>
            <a:prstGeom prst="rect">
              <a:avLst/>
            </a:prstGeom>
            <a:grpFill/>
          </p:spPr>
        </p:pic>
      </p:gr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p:txBody>
      </p:sp>
      <p:grpSp>
        <p:nvGrpSpPr>
          <p:cNvPr id="3" name="Group 2"/>
          <p:cNvGrpSpPr/>
          <p:nvPr/>
        </p:nvGrpSpPr>
        <p:grpSpPr>
          <a:xfrm>
            <a:off x="774090" y="3902661"/>
            <a:ext cx="7572436" cy="2374313"/>
            <a:chOff x="5715000" y="3821433"/>
            <a:chExt cx="8289702" cy="2599210"/>
          </a:xfrm>
        </p:grpSpPr>
        <p:pic>
          <p:nvPicPr>
            <p:cNvPr id="6" name="Picture 5"/>
            <p:cNvPicPr>
              <a:picLocks noChangeAspect="1"/>
            </p:cNvPicPr>
            <p:nvPr/>
          </p:nvPicPr>
          <p:blipFill>
            <a:blip r:embed="rId4"/>
            <a:stretch>
              <a:fillRect/>
            </a:stretch>
          </p:blipFill>
          <p:spPr>
            <a:xfrm>
              <a:off x="5715000" y="3848997"/>
              <a:ext cx="3049121" cy="2571646"/>
            </a:xfrm>
            <a:prstGeom prst="rect">
              <a:avLst/>
            </a:prstGeom>
          </p:spPr>
        </p:pic>
        <p:pic>
          <p:nvPicPr>
            <p:cNvPr id="11" name="Picture 10"/>
            <p:cNvPicPr>
              <a:picLocks noChangeAspect="1"/>
            </p:cNvPicPr>
            <p:nvPr/>
          </p:nvPicPr>
          <p:blipFill>
            <a:blip r:embed="rId5"/>
            <a:stretch>
              <a:fillRect/>
            </a:stretch>
          </p:blipFill>
          <p:spPr>
            <a:xfrm>
              <a:off x="10456574" y="3821433"/>
              <a:ext cx="3548128" cy="2599210"/>
            </a:xfrm>
            <a:prstGeom prst="rect">
              <a:avLst/>
            </a:prstGeom>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a:p>
            <a:pPr eaLnBrk="1" hangingPunct="1"/>
            <a:r>
              <a:rPr lang="en-US" altLang="en-US" sz="2400" dirty="0">
                <a:latin typeface="Helvetica" charset="0"/>
                <a:ea typeface="ＭＳ Ｐゴシック" charset="-128"/>
                <a:cs typeface="Helvetica" charset="0"/>
              </a:rPr>
              <a:t>Selecting and Sorting Tables</a:t>
            </a:r>
          </a:p>
          <a:p>
            <a:pPr eaLnBrk="1" hangingPunct="1"/>
            <a:r>
              <a:rPr lang="en-US" altLang="en-US" sz="2400" dirty="0">
                <a:latin typeface="Helvetica" charset="0"/>
                <a:ea typeface="ＭＳ Ｐゴシック" charset="-128"/>
                <a:cs typeface="Helvetica" charset="0"/>
              </a:rPr>
              <a:t>Filtering rows with Boolean Expressions</a:t>
            </a:r>
          </a:p>
          <a:p>
            <a:pPr eaLnBrk="1" hangingPunct="1"/>
            <a:r>
              <a:rPr lang="en-US" altLang="en-US" sz="2400" dirty="0">
                <a:latin typeface="Helvetica" charset="0"/>
                <a:ea typeface="ＭＳ Ｐゴシック" charset="-128"/>
                <a:cs typeface="Helvetica" charset="0"/>
              </a:rPr>
              <a:t>Computing new columns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7" end="7"/>
                                            </p:txEl>
                                          </p:spTgt>
                                        </p:tgtEl>
                                        <p:attrNameLst>
                                          <p:attrName>style.visibility</p:attrName>
                                        </p:attrNameLst>
                                      </p:cBhvr>
                                      <p:to>
                                        <p:strVal val="visible"/>
                                      </p:to>
                                    </p:set>
                                    <p:animEffect transition="in" filter="fade">
                                      <p:cBhvr>
                                        <p:cTn id="12" dur="500"/>
                                        <p:tgtEl>
                                          <p:spTgt spid="1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fade">
                                      <p:cBhvr>
                                        <p:cTn id="1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051077" y="2590800"/>
            <a:ext cx="3140312" cy="1981200"/>
            <a:chOff x="2051077" y="2590800"/>
            <a:chExt cx="3140312" cy="198120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1077" y="2590800"/>
              <a:ext cx="2368523" cy="1981200"/>
            </a:xfrm>
            <a:prstGeom prst="rect">
              <a:avLst/>
            </a:prstGeom>
          </p:spPr>
        </p:pic>
        <p:sp>
          <p:nvSpPr>
            <p:cNvPr id="4" name="TextBox 3"/>
            <p:cNvSpPr txBox="1"/>
            <p:nvPr/>
          </p:nvSpPr>
          <p:spPr>
            <a:xfrm>
              <a:off x="4343400" y="3350567"/>
              <a:ext cx="847989" cy="461665"/>
            </a:xfrm>
            <a:prstGeom prst="rect">
              <a:avLst/>
            </a:prstGeom>
            <a:noFill/>
          </p:spPr>
          <p:txBody>
            <a:bodyPr wrap="none" rtlCol="0">
              <a:spAutoFit/>
            </a:bodyPr>
            <a:lstStyle/>
            <a:p>
              <a:r>
                <a:rPr lang="en-US">
                  <a:solidFill>
                    <a:schemeClr val="bg1"/>
                  </a:solidFill>
                </a:rPr>
                <a:t>2011</a:t>
              </a:r>
              <a:endParaRPr lang="en-US" dirty="0">
                <a:solidFill>
                  <a:schemeClr val="bg1"/>
                </a:solidFill>
              </a:endParaRPr>
            </a:p>
          </p:txBody>
        </p:sp>
      </p:grpSp>
      <p:pic>
        <p:nvPicPr>
          <p:cNvPr id="6" name="Picture 5"/>
          <p:cNvPicPr>
            <a:picLocks noChangeAspect="1"/>
          </p:cNvPicPr>
          <p:nvPr/>
        </p:nvPicPr>
        <p:blipFill>
          <a:blip r:embed="rId4"/>
          <a:stretch>
            <a:fillRect/>
          </a:stretch>
        </p:blipFill>
        <p:spPr>
          <a:xfrm>
            <a:off x="1905000" y="7010400"/>
            <a:ext cx="3286389" cy="14883324"/>
          </a:xfrm>
          <a:prstGeom prst="rect">
            <a:avLst/>
          </a:prstGeom>
        </p:spPr>
      </p:pic>
      <p:pic>
        <p:nvPicPr>
          <p:cNvPr id="10" name="Picture 1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12" name="Group 11"/>
          <p:cNvGrpSpPr/>
          <p:nvPr/>
        </p:nvGrpSpPr>
        <p:grpSpPr>
          <a:xfrm>
            <a:off x="203200" y="1335088"/>
            <a:ext cx="8559800" cy="4913312"/>
            <a:chOff x="203200" y="1335088"/>
            <a:chExt cx="8559800" cy="4913312"/>
          </a:xfrm>
        </p:grpSpPr>
        <p:pic>
          <p:nvPicPr>
            <p:cNvPr id="14" name="Picture 24"/>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00469 -3.21829 " pathEditMode="relative" rAng="0" ptsTypes="AA">
                                      <p:cBhvr>
                                        <p:cTn id="6" dur="5000" fill="hold"/>
                                        <p:tgtEl>
                                          <p:spTgt spid="6"/>
                                        </p:tgtEl>
                                        <p:attrNameLst>
                                          <p:attrName>ppt_x</p:attrName>
                                          <p:attrName>ppt_y</p:attrName>
                                        </p:attrNameLst>
                                      </p:cBhvr>
                                      <p:rCtr x="-243" y="-160926"/>
                                    </p:animMotion>
                                  </p:childTnLst>
                                </p:cTn>
                              </p:par>
                              <p:par>
                                <p:cTn id="7" presetID="10" presetClass="exit" presetSubtype="0" fill="hold" nodeType="withEffect">
                                  <p:stCondLst>
                                    <p:cond delay="1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p>
          <a:p>
            <a:pPr eaLnBrk="1" hangingPunct="1">
              <a:lnSpc>
                <a:spcPct val="200000"/>
              </a:lnSpc>
            </a:pPr>
            <a:r>
              <a:rPr lang="en-US" altLang="en-US" sz="2400" dirty="0">
                <a:latin typeface="Helvetica" charset="0"/>
                <a:ea typeface="ＭＳ Ｐゴシック" charset="-128"/>
                <a:cs typeface="Helvetica" charset="0"/>
              </a:rPr>
              <a:t>Complete Page 1 in your workbook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Start a new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Program</a:t>
            </a:r>
          </a:p>
          <a:p>
            <a:pPr eaLnBrk="1" hangingPunct="1">
              <a:lnSpc>
                <a:spcPct val="200000"/>
              </a:lnSpc>
            </a:pPr>
            <a:r>
              <a:rPr lang="en-US" altLang="en-US" sz="2400" dirty="0">
                <a:latin typeface="Helvetica" charset="0"/>
                <a:ea typeface="ＭＳ Ｐゴシック" charset="-128"/>
                <a:cs typeface="Helvetica" charset="0"/>
              </a:rPr>
              <a:t>Making Numbers</a:t>
            </a:r>
          </a:p>
          <a:p>
            <a:pPr eaLnBrk="1" hangingPunct="1">
              <a:lnSpc>
                <a:spcPct val="200000"/>
              </a:lnSpc>
            </a:pPr>
            <a:r>
              <a:rPr lang="en-US" altLang="en-US" sz="2400" dirty="0">
                <a:latin typeface="Helvetica" charset="0"/>
                <a:ea typeface="ＭＳ Ｐゴシック" charset="-128"/>
                <a:cs typeface="Helvetica" charset="0"/>
              </a:rPr>
              <a:t>Making Strings</a:t>
            </a:r>
          </a:p>
          <a:p>
            <a:pPr eaLnBrk="1" hangingPunct="1">
              <a:lnSpc>
                <a:spcPct val="200000"/>
              </a:lnSpc>
            </a:pPr>
            <a:r>
              <a:rPr lang="en-US" altLang="en-US" sz="2400" dirty="0">
                <a:latin typeface="Helvetica" charset="0"/>
                <a:ea typeface="ＭＳ Ｐゴシック" charset="-128"/>
                <a:cs typeface="Helvetica" charset="0"/>
              </a:rPr>
              <a:t>Operations</a:t>
            </a:r>
          </a:p>
          <a:p>
            <a:pPr eaLnBrk="1" hangingPunct="1">
              <a:lnSpc>
                <a:spcPct val="200000"/>
              </a:lnSpc>
            </a:pPr>
            <a:r>
              <a:rPr lang="en-US" altLang="en-US" sz="2400" dirty="0">
                <a:latin typeface="Helvetica" charset="0"/>
                <a:ea typeface="ＭＳ Ｐゴシック" charset="-128"/>
                <a:cs typeface="Helvetica" charset="0"/>
              </a:rPr>
              <a:t>Turn to Page 2</a:t>
            </a:r>
            <a:r>
              <a:rPr lang="mr-IN" altLang="en-US" sz="2400" dirty="0">
                <a:latin typeface="Helvetica" charset="0"/>
                <a:ea typeface="ＭＳ Ｐゴシック" charset="-128"/>
                <a:cs typeface="Helvetica" charset="0"/>
              </a:rPr>
              <a:t>…</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Suppose you want to throw a pizza party for a class of 16 students. We need to buy one of each of these per student:</a:t>
            </a:r>
          </a:p>
          <a:p>
            <a:pPr lvl="1" fontAlgn="ctr"/>
            <a:r>
              <a:rPr lang="en-US" sz="2000" dirty="0"/>
              <a:t>1 Slice of Pizza : $2.50</a:t>
            </a:r>
          </a:p>
          <a:p>
            <a:pPr lvl="1" fontAlgn="ctr"/>
            <a:r>
              <a:rPr lang="en-US" sz="2000" dirty="0"/>
              <a:t>1 Plastic Plate : $0.20</a:t>
            </a:r>
          </a:p>
          <a:p>
            <a:pPr lvl="1" fontAlgn="ctr"/>
            <a:r>
              <a:rPr lang="en-US" sz="2000" dirty="0"/>
              <a:t>1 Soda : $0.98</a:t>
            </a:r>
          </a:p>
          <a:p>
            <a:endParaRPr lang="en-US" sz="2400" dirty="0"/>
          </a:p>
          <a:p>
            <a:r>
              <a:rPr lang="en-US" sz="2400" dirty="0"/>
              <a:t>What code will compute the total cost for the party?</a:t>
            </a:r>
          </a:p>
          <a:p>
            <a:endParaRPr lang="en-US" sz="2400" dirty="0"/>
          </a:p>
          <a:p>
            <a:r>
              <a:rPr lang="en-US" sz="2400" dirty="0"/>
              <a:t>Defining variables: </a:t>
            </a:r>
            <a:r>
              <a:rPr lang="en-US" sz="2400" dirty="0">
                <a:latin typeface="Courier New" charset="0"/>
                <a:ea typeface="Courier New" charset="0"/>
                <a:cs typeface="Courier New" charset="0"/>
              </a:rPr>
              <a:t>party-people</a:t>
            </a:r>
          </a:p>
          <a:p>
            <a:endParaRPr lang="en-US" sz="2400" dirty="0">
              <a:latin typeface="Courier New" charset="0"/>
              <a:ea typeface="Courier New" charset="0"/>
              <a:cs typeface="Courier New" charset="0"/>
            </a:endParaRPr>
          </a:p>
          <a:p>
            <a:r>
              <a:rPr lang="en-US" sz="2400" dirty="0"/>
              <a:t>Turn to page 3</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7" end="7"/>
                                            </p:txEl>
                                          </p:spTgt>
                                        </p:tgtEl>
                                        <p:attrNameLst>
                                          <p:attrName>style.visibility</p:attrName>
                                        </p:attrNameLst>
                                      </p:cBhvr>
                                      <p:to>
                                        <p:strVal val="visible"/>
                                      </p:to>
                                    </p:set>
                                    <p:animEffect transition="in" filter="fade">
                                      <p:cBhvr>
                                        <p:cTn id="26" dur="500"/>
                                        <p:tgtEl>
                                          <p:spTgt spid="9">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animEffect transition="in" filter="fade">
                                      <p:cBhvr>
                                        <p:cTn id="31"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Functions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Let’s explore a new function: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Type each of these lines of code into the interactions area and hit enter.</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-min(0,  1)</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-min(-5,  2)</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-min(8,  6)</a:t>
            </a:r>
          </a:p>
          <a:p>
            <a:pPr lvl="1" fontAlgn="ctr"/>
            <a:endParaRPr lang="en-US" sz="2000" dirty="0">
              <a:latin typeface="Courier New" charset="0"/>
              <a:ea typeface="Courier New" charset="0"/>
              <a:cs typeface="Courier New" charset="0"/>
            </a:endParaRPr>
          </a:p>
          <a:p>
            <a:r>
              <a:rPr lang="en-US" sz="2400" dirty="0"/>
              <a:t>How many arguments does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have? </a:t>
            </a:r>
          </a:p>
          <a:p>
            <a:r>
              <a:rPr lang="en-US" sz="2400" dirty="0"/>
              <a:t>What type of values does this function take in? </a:t>
            </a:r>
          </a:p>
          <a:p>
            <a:r>
              <a:rPr lang="en-US" sz="2400" dirty="0"/>
              <a:t>What type of value does this function output? </a:t>
            </a:r>
          </a:p>
          <a:p>
            <a:r>
              <a:rPr lang="en-US" sz="2400" dirty="0"/>
              <a:t>How does this output relate to the arguments?</a:t>
            </a:r>
          </a:p>
          <a:p>
            <a:endParaRPr lang="en-US" sz="2400" dirty="0"/>
          </a:p>
          <a:p>
            <a:r>
              <a:rPr lang="en-US" sz="2400" dirty="0"/>
              <a:t>Try </a:t>
            </a:r>
            <a:r>
              <a:rPr lang="en-US" sz="2400" dirty="0" err="1">
                <a:latin typeface="Courier New" charset="0"/>
                <a:ea typeface="Courier New" charset="0"/>
                <a:cs typeface="Courier New" charset="0"/>
              </a:rPr>
              <a:t>num-sqrt</a:t>
            </a:r>
            <a:endParaRPr lang="en-US" sz="2400" dirty="0">
              <a:latin typeface="Courier New" charset="0"/>
              <a:ea typeface="Courier New" charset="0"/>
              <a:cs typeface="Courier New" charset="0"/>
            </a:endParaRPr>
          </a:p>
          <a:p>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16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6" end="6"/>
                                            </p:txEl>
                                          </p:spTgt>
                                        </p:tgtEl>
                                        <p:attrNameLst>
                                          <p:attrName>style.visibility</p:attrName>
                                        </p:attrNameLst>
                                      </p:cBhvr>
                                      <p:to>
                                        <p:strVal val="visible"/>
                                      </p:to>
                                    </p:set>
                                    <p:animEffect transition="in" filter="fade">
                                      <p:cBhvr>
                                        <p:cTn id="26" dur="500"/>
                                        <p:tgtEl>
                                          <p:spTgt spid="9">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Effect transition="in" filter="fade">
                                      <p:cBhvr>
                                        <p:cTn id="31" dur="500"/>
                                        <p:tgtEl>
                                          <p:spTgt spid="9">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xEl>
                                              <p:pRg st="8" end="8"/>
                                            </p:txEl>
                                          </p:spTgt>
                                        </p:tgtEl>
                                        <p:attrNameLst>
                                          <p:attrName>style.visibility</p:attrName>
                                        </p:attrNameLst>
                                      </p:cBhvr>
                                      <p:to>
                                        <p:strVal val="visible"/>
                                      </p:to>
                                    </p:set>
                                    <p:animEffect transition="in" filter="fade">
                                      <p:cBhvr>
                                        <p:cTn id="36" dur="500"/>
                                        <p:tgtEl>
                                          <p:spTgt spid="9">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xEl>
                                              <p:pRg st="10" end="10"/>
                                            </p:txEl>
                                          </p:spTgt>
                                        </p:tgtEl>
                                        <p:attrNameLst>
                                          <p:attrName>style.visibility</p:attrName>
                                        </p:attrNameLst>
                                      </p:cBhvr>
                                      <p:to>
                                        <p:strVal val="visible"/>
                                      </p:to>
                                    </p:set>
                                    <p:animEffect transition="in" filter="fade">
                                      <p:cBhvr>
                                        <p:cTn id="41"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Page 46: </a:t>
            </a:r>
            <a:r>
              <a:rPr lang="en-US" b="0" dirty="0"/>
              <a:t>Contracts</a:t>
            </a:r>
          </a:p>
        </p:txBody>
      </p:sp>
      <p:sp>
        <p:nvSpPr>
          <p:cNvPr id="4" name="Rectangle 3"/>
          <p:cNvSpPr>
            <a:spLocks noChangeArrowheads="1"/>
          </p:cNvSpPr>
          <p:nvPr/>
        </p:nvSpPr>
        <p:spPr bwMode="auto">
          <a:xfrm>
            <a:off x="304800" y="1828800"/>
            <a:ext cx="8610600" cy="248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indent="346075" eaLnBrk="1" hangingPunct="1">
              <a:spcAft>
                <a:spcPts val="1800"/>
              </a:spcAft>
              <a:buClr>
                <a:srgbClr val="4C4C4C"/>
              </a:buClr>
              <a:buSzTx/>
              <a:buFontTx/>
              <a:buNone/>
              <a:tabLst>
                <a:tab pos="1655763" algn="l"/>
                <a:tab pos="2227263" algn="l"/>
                <a:tab pos="4746625" algn="l"/>
              </a:tabLst>
            </a:pPr>
            <a:r>
              <a:rPr lang="en-US" altLang="en-US" sz="2400" i="1" u="sng" dirty="0">
                <a:latin typeface="Courier New" charset="0"/>
                <a:ea typeface="Courier New" charset="0"/>
                <a:cs typeface="Courier New" charset="0"/>
              </a:rPr>
              <a:t>&lt;name&gt;		:  &lt;domain&gt;   	</a:t>
            </a:r>
            <a:r>
              <a:rPr lang="en-US" altLang="en-US" sz="2400" i="1" u="sng" dirty="0">
                <a:latin typeface="Courier New" charset="0"/>
                <a:ea typeface="Courier New" charset="0"/>
                <a:cs typeface="Courier New" charset="0"/>
                <a:sym typeface="Wingdings" charset="2"/>
              </a:rPr>
              <a:t> &lt;range&gt;</a:t>
            </a:r>
            <a:endParaRPr lang="en-US" altLang="en-US" sz="2400" i="1" u="sng" dirty="0">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MrCoffee</a:t>
            </a:r>
            <a:r>
              <a:rPr lang="en-US" altLang="en-US" sz="2400" b="1" dirty="0">
                <a:solidFill>
                  <a:schemeClr val="accent1"/>
                </a:solidFill>
                <a:latin typeface="Courier New" charset="0"/>
                <a:ea typeface="Courier New" charset="0"/>
                <a:cs typeface="Courier New" charset="0"/>
              </a:rPr>
              <a:t>	 ::  Beans Water  </a:t>
            </a:r>
            <a:r>
              <a:rPr lang="en-US" altLang="en-US" sz="2400" b="1" dirty="0">
                <a:solidFill>
                  <a:schemeClr val="accent1"/>
                </a:solidFill>
                <a:latin typeface="Courier New" charset="0"/>
                <a:ea typeface="Courier New" charset="0"/>
                <a:cs typeface="Courier New" charset="0"/>
                <a:sym typeface="Wingdings" charset="2"/>
              </a:rPr>
              <a:t> Coffee</a:t>
            </a:r>
            <a:endParaRPr lang="en-US" altLang="en-US" sz="2400" b="1" dirty="0">
              <a:solidFill>
                <a:schemeClr val="accent1"/>
              </a:solidFill>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num</a:t>
            </a:r>
            <a:r>
              <a:rPr lang="en-US" altLang="en-US" sz="2400" b="1" dirty="0">
                <a:solidFill>
                  <a:schemeClr val="accent1"/>
                </a:solidFill>
                <a:latin typeface="Courier New" charset="0"/>
                <a:ea typeface="Courier New" charset="0"/>
                <a:cs typeface="Courier New" charset="0"/>
              </a:rPr>
              <a:t>-sqrt	 ::  Number 		</a:t>
            </a:r>
            <a:r>
              <a:rPr lang="en-US" altLang="en-US" sz="2400" b="1" dirty="0">
                <a:solidFill>
                  <a:schemeClr val="accent1"/>
                </a:solidFill>
                <a:latin typeface="Courier New" charset="0"/>
                <a:ea typeface="Courier New" charset="0"/>
                <a:cs typeface="Courier New" charset="0"/>
                <a:sym typeface="Wingdings" charset="2"/>
              </a:rPr>
              <a:t> Number</a:t>
            </a: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sym typeface="Wingdings" charset="2"/>
              </a:rPr>
              <a:t># </a:t>
            </a:r>
            <a:r>
              <a:rPr lang="en-US" altLang="en-US" sz="2400" b="1" dirty="0" err="1">
                <a:solidFill>
                  <a:schemeClr val="accent1"/>
                </a:solidFill>
                <a:latin typeface="Courier New" charset="0"/>
                <a:ea typeface="Courier New" charset="0"/>
                <a:cs typeface="Courier New" charset="0"/>
                <a:sym typeface="Wingdings" charset="2"/>
              </a:rPr>
              <a:t>num-sqr</a:t>
            </a:r>
            <a:r>
              <a:rPr lang="en-US" altLang="en-US" sz="2400" b="1" dirty="0">
                <a:solidFill>
                  <a:schemeClr val="accent1"/>
                </a:solidFill>
                <a:latin typeface="Courier New" charset="0"/>
                <a:ea typeface="Courier New" charset="0"/>
                <a:cs typeface="Courier New" charset="0"/>
                <a:sym typeface="Wingdings" charset="2"/>
              </a:rPr>
              <a:t>	 ::  Number		 Number</a:t>
            </a:r>
            <a:endParaRPr lang="en-US" altLang="en-US" sz="24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Rectangular Callout 4"/>
          <p:cNvSpPr/>
          <p:nvPr/>
        </p:nvSpPr>
        <p:spPr>
          <a:xfrm>
            <a:off x="533400" y="4800600"/>
            <a:ext cx="1905000" cy="609600"/>
          </a:xfrm>
          <a:prstGeom prst="wedgeRectCallout">
            <a:avLst>
              <a:gd name="adj1" fmla="val -34166"/>
              <a:gd name="adj2" fmla="val -1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“Comment”</a:t>
            </a:r>
          </a:p>
        </p:txBody>
      </p:sp>
    </p:spTree>
    <p:extLst>
      <p:ext uri="{BB962C8B-B14F-4D97-AF65-F5344CB8AC3E}">
        <p14:creationId xmlns:p14="http://schemas.microsoft.com/office/powerpoint/2010/main" val="18160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447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Add </a:t>
            </a:r>
            <a:r>
              <a:rPr lang="en-US" altLang="en-US" sz="2400" dirty="0">
                <a:latin typeface="Courier New" charset="0"/>
                <a:ea typeface="Courier New" charset="0"/>
                <a:cs typeface="Courier New" charset="0"/>
              </a:rPr>
              <a:t>include plot-list </a:t>
            </a:r>
            <a:r>
              <a:rPr lang="en-US" altLang="en-US" sz="2400" dirty="0">
                <a:latin typeface="Arial" charset="0"/>
                <a:ea typeface="Arial" charset="0"/>
                <a:cs typeface="Arial" charset="0"/>
              </a:rPr>
              <a:t>at the top of Definitions</a:t>
            </a:r>
          </a:p>
          <a:p>
            <a:pPr marL="342900" indent="-342900" eaLnBrk="1" hangingPunct="1">
              <a:spcAft>
                <a:spcPts val="1800"/>
              </a:spcAft>
              <a:buClr>
                <a:srgbClr val="4C4C4C"/>
              </a:buClr>
              <a:buSzTx/>
            </a:pPr>
            <a:r>
              <a:rPr lang="en-US" altLang="en-US" sz="2400" dirty="0">
                <a:latin typeface="Arial" charset="0"/>
                <a:ea typeface="Arial" charset="0"/>
                <a:cs typeface="Arial" charset="0"/>
              </a:rPr>
              <a:t>New Type, new function:</a:t>
            </a:r>
            <a:r>
              <a:rPr lang="en-US" dirty="0"/>
              <a:t> </a:t>
            </a:r>
            <a:endParaRPr lang="en-US" sz="1000" dirty="0"/>
          </a:p>
          <a:p>
            <a:pPr marL="457200" lvl="1" indent="0">
              <a:buNone/>
            </a:pPr>
            <a:r>
              <a:rPr lang="en-US" sz="2200" dirty="0">
                <a:solidFill>
                  <a:schemeClr val="accent1">
                    <a:lumMod val="75000"/>
                  </a:schemeClr>
                </a:solidFill>
                <a:latin typeface="Courier New" charset="0"/>
                <a:ea typeface="Courier New" charset="0"/>
                <a:cs typeface="Courier New" charset="0"/>
              </a:rPr>
              <a:t># function-plot :: (Number -&gt; Number) -&gt; </a:t>
            </a:r>
            <a:r>
              <a:rPr lang="en-US" sz="2200" b="1" dirty="0">
                <a:solidFill>
                  <a:schemeClr val="accent1">
                    <a:lumMod val="75000"/>
                  </a:schemeClr>
                </a:solidFill>
                <a:latin typeface="Courier New" charset="0"/>
                <a:ea typeface="Courier New" charset="0"/>
                <a:cs typeface="Courier New" charset="0"/>
              </a:rPr>
              <a:t>Series</a:t>
            </a:r>
          </a:p>
          <a:p>
            <a:pPr marL="457200" lvl="1" indent="0">
              <a:buNone/>
            </a:pPr>
            <a:r>
              <a:rPr lang="en-US" sz="2200" dirty="0">
                <a:solidFill>
                  <a:schemeClr val="accent1">
                    <a:lumMod val="75000"/>
                  </a:schemeClr>
                </a:solidFill>
                <a:latin typeface="Courier New" charset="0"/>
                <a:ea typeface="Courier New" charset="0"/>
                <a:cs typeface="Courier New" charset="0"/>
              </a:rPr>
              <a:t># draw-plot :: String Series -&gt; </a:t>
            </a:r>
            <a:r>
              <a:rPr lang="en-US" sz="2200" b="1" dirty="0">
                <a:solidFill>
                  <a:schemeClr val="accent1">
                    <a:lumMod val="75000"/>
                  </a:schemeClr>
                </a:solidFill>
                <a:latin typeface="Courier New" charset="0"/>
                <a:ea typeface="Courier New" charset="0"/>
                <a:cs typeface="Courier New" charset="0"/>
              </a:rPr>
              <a:t>Image</a:t>
            </a:r>
          </a:p>
          <a:p>
            <a:pPr lvl="1"/>
            <a:endParaRPr lang="en-US" altLang="en-US"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Use them to plot </a:t>
            </a:r>
            <a:r>
              <a:rPr lang="en-US" altLang="en-US" sz="2400" dirty="0" err="1">
                <a:latin typeface="Courier New" charset="0"/>
                <a:ea typeface="Courier New" charset="0"/>
                <a:cs typeface="Courier New" charset="0"/>
              </a:rPr>
              <a:t>num-sqrt</a:t>
            </a:r>
            <a:r>
              <a:rPr lang="en-US" altLang="en-US" sz="2400" dirty="0">
                <a:latin typeface="Arial" charset="0"/>
                <a:ea typeface="Arial" charset="0"/>
                <a:cs typeface="Arial" charset="0"/>
              </a:rPr>
              <a:t>:</a:t>
            </a:r>
            <a:r>
              <a:rPr lang="en-US" sz="2400" dirty="0"/>
              <a:t> </a:t>
            </a:r>
          </a:p>
          <a:p>
            <a:r>
              <a:rPr lang="en-US" sz="2000" dirty="0">
                <a:solidFill>
                  <a:schemeClr val="accent1">
                    <a:lumMod val="75000"/>
                  </a:schemeClr>
                </a:solidFill>
                <a:latin typeface="Courier New" charset="0"/>
                <a:ea typeface="Courier New" charset="0"/>
                <a:cs typeface="Courier New" charset="0"/>
              </a:rPr>
              <a:t># define the series and graph the function f(x)=√x</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 function-plot(</a:t>
            </a:r>
            <a:r>
              <a:rPr lang="en-US" sz="2000" dirty="0" err="1">
                <a:latin typeface="Courier New" charset="0"/>
                <a:ea typeface="Courier New" charset="0"/>
                <a:cs typeface="Courier New" charset="0"/>
              </a:rPr>
              <a:t>num-sqrt</a:t>
            </a:r>
            <a:r>
              <a:rPr lang="en-US" sz="2000" dirty="0">
                <a:latin typeface="Courier New" charset="0"/>
                <a:ea typeface="Courier New" charset="0"/>
                <a:cs typeface="Courier New" charset="0"/>
              </a:rPr>
              <a:t>)</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-graph  = draw-plot(“</a:t>
            </a:r>
            <a:r>
              <a:rPr lang="mr-IN" sz="2000" dirty="0" err="1">
                <a:latin typeface="Courier New" charset="0"/>
                <a:ea typeface="Courier New" charset="0"/>
                <a:cs typeface="Courier New" charset="0"/>
              </a:rPr>
              <a:t>f</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816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2209800" y="2667000"/>
            <a:ext cx="2981589" cy="2133600"/>
            <a:chOff x="2209800" y="2873499"/>
            <a:chExt cx="2981589" cy="2133600"/>
          </a:xfrm>
        </p:grpSpPr>
        <p:pic>
          <p:nvPicPr>
            <p:cNvPr id="9" name="Picture 8"/>
            <p:cNvPicPr>
              <a:picLocks noChangeAspect="1"/>
            </p:cNvPicPr>
            <p:nvPr/>
          </p:nvPicPr>
          <p:blipFill>
            <a:blip r:embed="rId4"/>
            <a:stretch>
              <a:fillRect/>
            </a:stretch>
          </p:blipFill>
          <p:spPr>
            <a:xfrm>
              <a:off x="2209800" y="2873499"/>
              <a:ext cx="2133600" cy="2133600"/>
            </a:xfrm>
            <a:prstGeom prst="rect">
              <a:avLst/>
            </a:prstGeom>
          </p:spPr>
        </p:pic>
        <p:sp>
          <p:nvSpPr>
            <p:cNvPr id="11" name="TextBox 10"/>
            <p:cNvSpPr txBox="1"/>
            <p:nvPr/>
          </p:nvSpPr>
          <p:spPr>
            <a:xfrm>
              <a:off x="4320638" y="3567533"/>
              <a:ext cx="870751" cy="461665"/>
            </a:xfrm>
            <a:prstGeom prst="rect">
              <a:avLst/>
            </a:prstGeom>
            <a:noFill/>
          </p:spPr>
          <p:txBody>
            <a:bodyPr wrap="none" rtlCol="0">
              <a:spAutoFit/>
            </a:bodyPr>
            <a:lstStyle/>
            <a:p>
              <a:r>
                <a:rPr lang="en-US" dirty="0">
                  <a:solidFill>
                    <a:schemeClr val="bg1"/>
                  </a:solidFill>
                </a:rPr>
                <a:t>2017</a:t>
              </a:r>
            </a:p>
          </p:txBody>
        </p:sp>
      </p:grpSp>
    </p:spTree>
    <p:extLst>
      <p:ext uri="{BB962C8B-B14F-4D97-AF65-F5344CB8AC3E}">
        <p14:creationId xmlns:p14="http://schemas.microsoft.com/office/powerpoint/2010/main" val="21005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You can zoom by drawing a rectangle!</a:t>
            </a:r>
          </a:p>
          <a:p>
            <a:pPr marL="342900" indent="-342900" eaLnBrk="1" hangingPunct="1">
              <a:spcAft>
                <a:spcPts val="1800"/>
              </a:spcAft>
              <a:buClr>
                <a:srgbClr val="4C4C4C"/>
              </a:buClr>
              <a:buSzTx/>
            </a:pPr>
            <a:r>
              <a:rPr lang="en-US" altLang="en-US" sz="2400" dirty="0">
                <a:latin typeface="Arial" charset="0"/>
                <a:ea typeface="Arial" charset="0"/>
                <a:cs typeface="Arial" charset="0"/>
              </a:rPr>
              <a:t>Save your work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025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1800" i="1" dirty="0">
                <a:latin typeface="Arial" charset="0"/>
                <a:ea typeface="Arial" charset="0"/>
                <a:cs typeface="Arial" charset="0"/>
              </a:rPr>
              <a:t>- Write your hypothesis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47692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Tabular Data</a:t>
            </a:r>
          </a:p>
        </p:txBody>
      </p:sp>
      <p:sp>
        <p:nvSpPr>
          <p:cNvPr id="5" name="Content Placeholder 2"/>
          <p:cNvSpPr>
            <a:spLocks noGrp="1"/>
          </p:cNvSpPr>
          <p:nvPr>
            <p:ph idx="1"/>
          </p:nvPr>
        </p:nvSpPr>
        <p:spPr>
          <a:xfrm>
            <a:off x="304800" y="1554163"/>
            <a:ext cx="8686800" cy="4525962"/>
          </a:xfrm>
        </p:spPr>
        <p:txBody>
          <a:bodyPr/>
          <a:lstStyle/>
          <a:p>
            <a:r>
              <a:rPr lang="en-US" sz="2400" dirty="0"/>
              <a:t>Not all data is atomic.</a:t>
            </a:r>
          </a:p>
          <a:p>
            <a:r>
              <a:rPr lang="en-US" sz="2400" dirty="0"/>
              <a:t>We live in a world of </a:t>
            </a:r>
            <a:r>
              <a:rPr lang="en-US" sz="2400" i="1" dirty="0"/>
              <a:t>structured data!</a:t>
            </a:r>
          </a:p>
          <a:p>
            <a:pPr lvl="1"/>
            <a:r>
              <a:rPr lang="en-US" sz="2000" dirty="0"/>
              <a:t>Restaurant menus</a:t>
            </a:r>
          </a:p>
          <a:p>
            <a:pPr lvl="1"/>
            <a:r>
              <a:rPr lang="en-US" sz="2000" dirty="0"/>
              <a:t>Flight itineraries</a:t>
            </a:r>
          </a:p>
          <a:p>
            <a:pPr lvl="1"/>
            <a:r>
              <a:rPr lang="en-US" sz="2000" dirty="0"/>
              <a:t>Musical playlists</a:t>
            </a:r>
          </a:p>
          <a:p>
            <a:r>
              <a:rPr lang="en-US" sz="2400" dirty="0"/>
              <a:t>Let’s look at an example</a:t>
            </a:r>
          </a:p>
          <a:p>
            <a:pPr lvl="1"/>
            <a:endParaRPr lang="en-US" sz="2000" dirty="0"/>
          </a:p>
          <a:p>
            <a:pPr lvl="1"/>
            <a:endParaRPr lang="en-US" sz="2000" dirty="0"/>
          </a:p>
          <a:p>
            <a:pPr>
              <a:spcBef>
                <a:spcPts val="1500"/>
              </a:spcBef>
            </a:pPr>
            <a:r>
              <a:rPr lang="en-US" sz="2400" dirty="0"/>
              <a:t>Vocabulary: Rows, Columns and Entries</a:t>
            </a:r>
          </a:p>
          <a:p>
            <a:r>
              <a:rPr lang="en-US" sz="2400" dirty="0"/>
              <a:t>Header Row</a:t>
            </a:r>
          </a:p>
          <a:p>
            <a:r>
              <a:rPr lang="en-US" sz="2400" dirty="0"/>
              <a:t>Turn to Page 5</a:t>
            </a:r>
            <a:r>
              <a:rPr lang="mr-IN" sz="2400" dirty="0"/>
              <a:t>…</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902482881"/>
              </p:ext>
            </p:extLst>
          </p:nvPr>
        </p:nvGraphicFramePr>
        <p:xfrm>
          <a:off x="304800" y="16383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xmlns="" val="20000"/>
                    </a:ext>
                  </a:extLst>
                </a:gridCol>
                <a:gridCol w="2114550">
                  <a:extLst>
                    <a:ext uri="{9D8B030D-6E8A-4147-A177-3AD203B41FA5}">
                      <a16:colId xmlns:a16="http://schemas.microsoft.com/office/drawing/2014/main" xmlns="" val="20001"/>
                    </a:ext>
                  </a:extLst>
                </a:gridCol>
                <a:gridCol w="2181325">
                  <a:extLst>
                    <a:ext uri="{9D8B030D-6E8A-4147-A177-3AD203B41FA5}">
                      <a16:colId xmlns:a16="http://schemas.microsoft.com/office/drawing/2014/main" xmlns="" val="20002"/>
                    </a:ext>
                  </a:extLst>
                </a:gridCol>
                <a:gridCol w="2047775">
                  <a:extLst>
                    <a:ext uri="{9D8B030D-6E8A-4147-A177-3AD203B41FA5}">
                      <a16:colId xmlns:a16="http://schemas.microsoft.com/office/drawing/2014/main" xmlns=""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a16="http://schemas.microsoft.com/office/drawing/2014/main" xmlns=""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a16="http://schemas.microsoft.com/office/drawing/2014/main" xmlns=""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a16="http://schemas.microsoft.com/office/drawing/2014/main" xmlns="" val="10002"/>
                  </a:ext>
                </a:extLst>
              </a:tr>
              <a:tr h="370840">
                <a:tc>
                  <a:txBody>
                    <a:bodyPr/>
                    <a:lstStyle/>
                    <a:p>
                      <a:pPr algn="ctr"/>
                      <a:r>
                        <a:rPr lang="en-US">
                          <a:effectLst/>
                        </a:rPr>
                        <a:t>"Javon"</a:t>
                      </a:r>
                    </a:p>
                  </a:txBody>
                  <a:tcPr marL="0" marR="0" anchor="ctr"/>
                </a:tc>
                <a:tc>
                  <a:txBody>
                    <a:bodyPr/>
                    <a:lstStyle/>
                    <a:p>
                      <a:pPr algn="ctr"/>
                      <a:r>
                        <a:rPr lang="en-US" dirty="0">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a16="http://schemas.microsoft.com/office/drawing/2014/main" xmlns=""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a16="http://schemas.microsoft.com/office/drawing/2014/main" xmlns=""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a16="http://schemas.microsoft.com/office/drawing/2014/main" xmlns=""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a16="http://schemas.microsoft.com/office/drawing/2014/main" xmlns="" val="10006"/>
                  </a:ext>
                </a:extLst>
              </a:tr>
              <a:tr h="370840">
                <a:tc>
                  <a:txBody>
                    <a:bodyPr/>
                    <a:lstStyle/>
                    <a:p>
                      <a:pPr algn="ctr"/>
                      <a:r>
                        <a:rPr lang="en-US" dirty="0">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a16="http://schemas.microsoft.com/office/drawing/2014/main" xmlns=""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67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 in </a:t>
            </a:r>
            <a:r>
              <a:rPr lang="en-US" dirty="0" err="1"/>
              <a:t>Pyret</a:t>
            </a:r>
            <a:endParaRPr lang="en-US" dirty="0"/>
          </a:p>
        </p:txBody>
      </p:sp>
      <p:sp>
        <p:nvSpPr>
          <p:cNvPr id="4" name="Rectangle 3"/>
          <p:cNvSpPr>
            <a:spLocks noChangeArrowheads="1"/>
          </p:cNvSpPr>
          <p:nvPr/>
        </p:nvSpPr>
        <p:spPr bwMode="auto">
          <a:xfrm>
            <a:off x="304800" y="1819275"/>
            <a:ext cx="8610600" cy="3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2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a:t>
            </a:r>
          </a:p>
          <a:p>
            <a:pPr marL="342900" indent="-342900" eaLnBrk="1" hangingPunct="1">
              <a:spcAft>
                <a:spcPts val="1800"/>
              </a:spcAft>
              <a:buClr>
                <a:srgbClr val="4C4C4C"/>
              </a:buClr>
              <a:buSzTx/>
            </a:pPr>
            <a:r>
              <a:rPr lang="en-US" sz="2400" dirty="0">
                <a:latin typeface="Arial" charset="0"/>
                <a:ea typeface="Arial" charset="0"/>
                <a:cs typeface="Arial" charset="0"/>
              </a:rPr>
              <a:t>Click Run</a:t>
            </a:r>
          </a:p>
          <a:p>
            <a:pPr marL="342900" indent="-342900" eaLnBrk="1" hangingPunct="1">
              <a:spcAft>
                <a:spcPts val="1800"/>
              </a:spcAft>
              <a:buClr>
                <a:srgbClr val="4C4C4C"/>
              </a:buClr>
              <a:buSzTx/>
            </a:pPr>
            <a:r>
              <a:rPr lang="en-US" sz="2400" dirty="0">
                <a:latin typeface="Arial" charset="0"/>
                <a:ea typeface="Arial" charset="0"/>
                <a:cs typeface="Arial" charset="0"/>
              </a:rPr>
              <a:t>What definitions do you see?</a:t>
            </a:r>
          </a:p>
          <a:p>
            <a:pPr marL="342900" indent="-342900" eaLnBrk="1" hangingPunct="1">
              <a:spcAft>
                <a:spcPts val="1800"/>
              </a:spcAft>
              <a:buClr>
                <a:srgbClr val="4C4C4C"/>
              </a:buClr>
              <a:buSzTx/>
            </a:pPr>
            <a:r>
              <a:rPr lang="en-US" sz="2400" dirty="0">
                <a:latin typeface="Arial" charset="0"/>
                <a:ea typeface="Arial" charset="0"/>
                <a:cs typeface="Arial" charset="0"/>
              </a:rPr>
              <a:t>Loading spreadsheets and tables</a:t>
            </a:r>
            <a:endParaRPr lang="en-US" sz="1800" dirty="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Quantitative v. Categorical</a:t>
            </a:r>
          </a:p>
        </p:txBody>
      </p:sp>
      <p:sp>
        <p:nvSpPr>
          <p:cNvPr id="4" name="Rectangle 3"/>
          <p:cNvSpPr>
            <a:spLocks noChangeArrowheads="1"/>
          </p:cNvSpPr>
          <p:nvPr/>
        </p:nvSpPr>
        <p:spPr bwMode="auto">
          <a:xfrm>
            <a:off x="228600" y="4969352"/>
            <a:ext cx="8610600" cy="148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Quantitative data answers “How much?”</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Categorical data answers “Which one?”</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Turn to Page 6</a:t>
            </a:r>
            <a:r>
              <a:rPr lang="mr-IN" sz="2400" dirty="0">
                <a:latin typeface="Arial" charset="0"/>
                <a:ea typeface="Arial" charset="0"/>
                <a:cs typeface="Arial" charset="0"/>
              </a:rPr>
              <a:t>…</a:t>
            </a:r>
            <a:endParaRPr lang="en-US" sz="1800" dirty="0">
              <a:latin typeface="Courier New" charset="0"/>
              <a:ea typeface="Courier New" charset="0"/>
              <a:cs typeface="Courier New"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69341867"/>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xmlns="" val="20000"/>
                    </a:ext>
                  </a:extLst>
                </a:gridCol>
                <a:gridCol w="2114550">
                  <a:extLst>
                    <a:ext uri="{9D8B030D-6E8A-4147-A177-3AD203B41FA5}">
                      <a16:colId xmlns:a16="http://schemas.microsoft.com/office/drawing/2014/main" xmlns="" val="20001"/>
                    </a:ext>
                  </a:extLst>
                </a:gridCol>
                <a:gridCol w="2181325">
                  <a:extLst>
                    <a:ext uri="{9D8B030D-6E8A-4147-A177-3AD203B41FA5}">
                      <a16:colId xmlns:a16="http://schemas.microsoft.com/office/drawing/2014/main" xmlns="" val="20002"/>
                    </a:ext>
                  </a:extLst>
                </a:gridCol>
                <a:gridCol w="2047775">
                  <a:extLst>
                    <a:ext uri="{9D8B030D-6E8A-4147-A177-3AD203B41FA5}">
                      <a16:colId xmlns:a16="http://schemas.microsoft.com/office/drawing/2014/main" xmlns=""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a16="http://schemas.microsoft.com/office/drawing/2014/main" xmlns=""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a16="http://schemas.microsoft.com/office/drawing/2014/main" xmlns=""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a16="http://schemas.microsoft.com/office/drawing/2014/main" xmlns="" val="10002"/>
                  </a:ext>
                </a:extLst>
              </a:tr>
              <a:tr h="370840">
                <a:tc>
                  <a:txBody>
                    <a:bodyPr/>
                    <a:lstStyle/>
                    <a:p>
                      <a:pPr algn="ctr"/>
                      <a:r>
                        <a:rPr lang="en-US">
                          <a:effectLst/>
                        </a:rPr>
                        <a:t>"Javon"</a:t>
                      </a:r>
                    </a:p>
                  </a:txBody>
                  <a:tcPr marL="0" marR="0" anchor="ctr"/>
                </a:tc>
                <a:tc>
                  <a:txBody>
                    <a:bodyPr/>
                    <a:lstStyle/>
                    <a:p>
                      <a:pPr algn="ctr"/>
                      <a:r>
                        <a:rPr lang="en-US">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a16="http://schemas.microsoft.com/office/drawing/2014/main" xmlns=""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a16="http://schemas.microsoft.com/office/drawing/2014/main" xmlns=""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a16="http://schemas.microsoft.com/office/drawing/2014/main" xmlns=""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a16="http://schemas.microsoft.com/office/drawing/2014/main" xmlns="" val="10006"/>
                  </a:ext>
                </a:extLst>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a16="http://schemas.microsoft.com/office/drawing/2014/main" xmlns=""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001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Extracting Lists From Tables</a:t>
            </a:r>
          </a:p>
        </p:txBody>
      </p:sp>
      <p:sp>
        <p:nvSpPr>
          <p:cNvPr id="5" name="Rectangle 4"/>
          <p:cNvSpPr/>
          <p:nvPr/>
        </p:nvSpPr>
        <p:spPr>
          <a:xfrm>
            <a:off x="139528" y="1752600"/>
            <a:ext cx="8848897" cy="4647426"/>
          </a:xfrm>
          <a:prstGeom prst="rect">
            <a:avLst/>
          </a:prstGeom>
        </p:spPr>
        <p:txBody>
          <a:bodyPr wrap="square">
            <a:spAutoFit/>
          </a:bodyPr>
          <a:lstStyle/>
          <a:p>
            <a:r>
              <a:rPr lang="en-US" dirty="0">
                <a:solidFill>
                  <a:schemeClr val="bg1"/>
                </a:solidFill>
                <a:latin typeface="Courier New" charset="0"/>
                <a:ea typeface="Courier New" charset="0"/>
                <a:cs typeface="Courier New" charset="0"/>
              </a:rPr>
              <a:t>sodium-list = </a:t>
            </a:r>
            <a:r>
              <a:rPr lang="en-US" b="1" dirty="0">
                <a:solidFill>
                  <a:schemeClr val="bg1"/>
                </a:solidFill>
                <a:latin typeface="Courier New" charset="0"/>
                <a:ea typeface="Courier New" charset="0"/>
                <a:cs typeface="Courier New" charset="0"/>
              </a:rPr>
              <a:t>extract</a:t>
            </a:r>
            <a:r>
              <a:rPr lang="en-US" dirty="0">
                <a:solidFill>
                  <a:schemeClr val="bg1"/>
                </a:solidFill>
                <a:latin typeface="Courier New" charset="0"/>
                <a:ea typeface="Courier New" charset="0"/>
                <a:cs typeface="Courier New" charset="0"/>
              </a:rPr>
              <a:t> sodium </a:t>
            </a:r>
            <a:r>
              <a:rPr lang="en-US" b="1" dirty="0">
                <a:solidFill>
                  <a:schemeClr val="bg1"/>
                </a:solidFill>
                <a:latin typeface="Courier New" charset="0"/>
                <a:ea typeface="Courier New" charset="0"/>
                <a:cs typeface="Courier New" charset="0"/>
              </a:rPr>
              <a:t>from</a:t>
            </a:r>
            <a:r>
              <a:rPr lang="en-US" dirty="0">
                <a:solidFill>
                  <a:schemeClr val="bg1"/>
                </a:solidFill>
                <a:latin typeface="Courier New" charset="0"/>
                <a:ea typeface="Courier New" charset="0"/>
                <a:cs typeface="Courier New" charset="0"/>
              </a:rPr>
              <a:t> nutrition </a:t>
            </a:r>
            <a:r>
              <a:rPr lang="en-US" b="1" dirty="0">
                <a:solidFill>
                  <a:schemeClr val="bg1"/>
                </a:solidFill>
                <a:latin typeface="Courier New" charset="0"/>
                <a:ea typeface="Courier New" charset="0"/>
                <a:cs typeface="Courier New" charset="0"/>
              </a:rPr>
              <a:t>end</a:t>
            </a:r>
          </a:p>
          <a:p>
            <a:endParaRPr lang="en-US" b="1" dirty="0">
              <a:solidFill>
                <a:schemeClr val="bg1"/>
              </a:solidFill>
              <a:latin typeface="Courier New" charset="0"/>
              <a:ea typeface="Courier New" charset="0"/>
              <a:cs typeface="Courier New" charset="0"/>
            </a:endParaRPr>
          </a:p>
          <a:p>
            <a:r>
              <a:rPr lang="en-US" dirty="0">
                <a:solidFill>
                  <a:schemeClr val="bg1"/>
                </a:solidFill>
                <a:ea typeface="Arial" charset="0"/>
                <a:cs typeface="Arial" charset="0"/>
              </a:rPr>
              <a:t>What is the type of </a:t>
            </a:r>
            <a:r>
              <a:rPr lang="en-US" dirty="0">
                <a:solidFill>
                  <a:schemeClr val="bg1"/>
                </a:solidFill>
                <a:latin typeface="Courier New" charset="0"/>
                <a:ea typeface="Courier New" charset="0"/>
                <a:cs typeface="Courier New" charset="0"/>
              </a:rPr>
              <a:t>sodium-list</a:t>
            </a:r>
            <a:r>
              <a:rPr lang="en-US" dirty="0">
                <a:solidFill>
                  <a:schemeClr val="bg1"/>
                </a:solidFill>
                <a:ea typeface="Arial" charset="0"/>
                <a:cs typeface="Arial" charset="0"/>
              </a:rPr>
              <a:t>?</a:t>
            </a:r>
          </a:p>
          <a:p>
            <a:endParaRPr lang="en-US" dirty="0">
              <a:solidFill>
                <a:schemeClr val="bg1"/>
              </a:solidFill>
              <a:ea typeface="Arial" charset="0"/>
              <a:cs typeface="Arial" charset="0"/>
            </a:endParaRPr>
          </a:p>
          <a:p>
            <a:pPr marL="342900" indent="-342900" fontAlgn="ctr">
              <a:buFont typeface="Arial" charset="0"/>
              <a:buChar char="•"/>
            </a:pPr>
            <a:r>
              <a:rPr lang="en-US" sz="2200" dirty="0">
                <a:solidFill>
                  <a:schemeClr val="bg1"/>
                </a:solidFill>
              </a:rPr>
              <a:t>Define</a:t>
            </a:r>
            <a:r>
              <a:rPr lang="en-US" sz="2200" dirty="0">
                <a:solidFill>
                  <a:schemeClr val="bg1"/>
                </a:solidFill>
                <a:latin typeface="Courier New" charset="0"/>
                <a:ea typeface="Courier New" charset="0"/>
                <a:cs typeface="Courier New" charset="0"/>
              </a:rPr>
              <a:t> state-list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state</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presidents</a:t>
            </a:r>
            <a:endParaRPr lang="en-US" sz="2200" dirty="0">
              <a:solidFill>
                <a:schemeClr val="bg1"/>
              </a:solidFill>
            </a:endParaRP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calories-list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calories</a:t>
            </a:r>
            <a:r>
              <a:rPr lang="en-US" sz="2200" dirty="0">
                <a:solidFill>
                  <a:schemeClr val="bg1"/>
                </a:solidFill>
              </a:rPr>
              <a:t> column from nutrition</a:t>
            </a: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sugar-list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sugar</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nutrition</a:t>
            </a:r>
            <a:endParaRPr lang="en-US" sz="2200" dirty="0">
              <a:solidFill>
                <a:schemeClr val="bg1"/>
              </a:solidFill>
            </a:endParaRPr>
          </a:p>
          <a:p>
            <a:endParaRPr lang="en-US" dirty="0">
              <a:solidFill>
                <a:schemeClr val="bg1"/>
              </a:solidFill>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4" name="Rectangle 3"/>
          <p:cNvSpPr/>
          <p:nvPr/>
        </p:nvSpPr>
        <p:spPr>
          <a:xfrm>
            <a:off x="5176995" y="24869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6167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Scatterplots</a:t>
            </a:r>
          </a:p>
        </p:txBody>
      </p:sp>
      <p:sp>
        <p:nvSpPr>
          <p:cNvPr id="5" name="Rectangle 4"/>
          <p:cNvSpPr/>
          <p:nvPr/>
        </p:nvSpPr>
        <p:spPr>
          <a:xfrm>
            <a:off x="223751" y="2362200"/>
            <a:ext cx="8848897" cy="1846659"/>
          </a:xfrm>
          <a:prstGeom prst="rect">
            <a:avLst/>
          </a:prstGeom>
        </p:spPr>
        <p:txBody>
          <a:bodyPr wrap="square">
            <a:spAutoFit/>
          </a:bodyPr>
          <a:lstStyle/>
          <a:p>
            <a:r>
              <a:rPr lang="en-US" sz="1900" b="1" dirty="0">
                <a:solidFill>
                  <a:schemeClr val="accent1"/>
                </a:solidFill>
                <a:latin typeface="Courier New" charset="0"/>
                <a:ea typeface="Courier New" charset="0"/>
                <a:cs typeface="Courier New" charset="0"/>
              </a:rPr>
              <a:t># scatter-plot :: List&lt;Number&gt; List&lt;Number&gt; </a:t>
            </a:r>
            <a:r>
              <a:rPr lang="en-US" sz="1900" b="1" dirty="0">
                <a:solidFill>
                  <a:schemeClr val="accent1"/>
                </a:solidFill>
                <a:latin typeface="Courier New" charset="0"/>
                <a:ea typeface="Courier New" charset="0"/>
                <a:cs typeface="Courier New" charset="0"/>
                <a:sym typeface="Wingdings"/>
              </a:rPr>
              <a:t> Series</a:t>
            </a:r>
            <a:endParaRPr lang="en-US" sz="1900" b="1" dirty="0">
              <a:solidFill>
                <a:schemeClr val="accent1"/>
              </a:solidFill>
              <a:latin typeface="Courier New" charset="0"/>
              <a:ea typeface="Courier New" charset="0"/>
              <a:cs typeface="Courier New" charset="0"/>
            </a:endParaRPr>
          </a:p>
          <a:p>
            <a:r>
              <a:rPr lang="en-US" sz="1900" b="1" dirty="0">
                <a:solidFill>
                  <a:schemeClr val="bg1"/>
                </a:solidFill>
              </a:rPr>
              <a:t> </a:t>
            </a:r>
            <a:r>
              <a:rPr lang="en-US" sz="1900" b="1" dirty="0">
                <a:solidFill>
                  <a:schemeClr val="bg1"/>
                </a:solidFill>
                <a:latin typeface="Courier New" charset="0"/>
                <a:ea typeface="Courier New" charset="0"/>
                <a:cs typeface="Courier New" charset="0"/>
              </a:rPr>
              <a:t>sugar-v-calories = scatter-plot(calories-list, sugar-list)</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 </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plot1 = draw-plot(“Sugar v. Calories”, sugar-v-calories)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899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39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2000" i="1" dirty="0">
                <a:latin typeface="Arial" charset="0"/>
                <a:ea typeface="Arial" charset="0"/>
                <a:cs typeface="Arial" charset="0"/>
              </a:rPr>
              <a:t>- Write your answer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10000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38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a:latin typeface="Arial" charset="0"/>
                <a:ea typeface="Arial" charset="0"/>
                <a:cs typeface="Arial" charset="0"/>
              </a:rPr>
              <a:t>You can find your own (</a:t>
            </a:r>
            <a:r>
              <a:rPr lang="en-US" sz="1800" dirty="0" err="1">
                <a:latin typeface="Arial" charset="0"/>
                <a:ea typeface="Arial" charset="0"/>
                <a:cs typeface="Arial" charset="0"/>
              </a:rPr>
              <a:t>data.gov</a:t>
            </a:r>
            <a:r>
              <a:rPr lang="en-US" sz="18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a:latin typeface="Arial" charset="0"/>
                <a:ea typeface="Arial" charset="0"/>
                <a:cs typeface="Arial" charset="0"/>
              </a:rPr>
              <a:t>Open and Save a Copy of the </a:t>
            </a:r>
            <a:r>
              <a:rPr lang="en-US" sz="2000" b="1" dirty="0">
                <a:latin typeface="Arial" charset="0"/>
                <a:ea typeface="Arial" charset="0"/>
                <a:cs typeface="Arial" charset="0"/>
              </a:rPr>
              <a:t>Starter File </a:t>
            </a:r>
            <a:r>
              <a:rPr lang="en-US" sz="2000" dirty="0">
                <a:latin typeface="Arial" charset="0"/>
                <a:ea typeface="Arial" charset="0"/>
                <a:cs typeface="Arial" charset="0"/>
              </a:rPr>
              <a:t>and </a:t>
            </a:r>
            <a:r>
              <a:rPr lang="en-US" sz="2000" b="1" dirty="0">
                <a:latin typeface="Arial" charset="0"/>
                <a:ea typeface="Arial" charset="0"/>
                <a:cs typeface="Arial" charset="0"/>
              </a:rPr>
              <a:t>Final Report</a:t>
            </a:r>
            <a:r>
              <a:rPr lang="en-US" sz="2000" dirty="0">
                <a:latin typeface="Arial" charset="0"/>
                <a:ea typeface="Arial" charset="0"/>
                <a:cs typeface="Arial" charset="0"/>
              </a:rPr>
              <a:t> for your dataset</a:t>
            </a:r>
            <a:endParaRPr lang="en-US" sz="2000" b="1" dirty="0">
              <a:latin typeface="Arial" charset="0"/>
              <a:ea typeface="Arial" charset="0"/>
              <a:cs typeface="Arial" charset="0"/>
            </a:endParaRP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Complete Questions 1-3 in your Project Report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does “Beta” mean?</a:t>
            </a:r>
          </a:p>
        </p:txBody>
      </p:sp>
      <p:sp>
        <p:nvSpPr>
          <p:cNvPr id="18434" name="Content Placeholder 2"/>
          <p:cNvSpPr>
            <a:spLocks noGrp="1"/>
          </p:cNvSpPr>
          <p:nvPr>
            <p:ph idx="1"/>
          </p:nvPr>
        </p:nvSpPr>
        <p:spPr/>
        <p:txBody>
          <a:bodyPr/>
          <a:lstStyle/>
          <a:p>
            <a:pPr>
              <a:lnSpc>
                <a:spcPct val="200000"/>
              </a:lnSpc>
            </a:pPr>
            <a:r>
              <a:rPr lang="en-US" altLang="en-US" dirty="0">
                <a:ea typeface="ＭＳ Ｐゴシック" charset="-128"/>
                <a:cs typeface="Helvetica" charset="0"/>
              </a:rPr>
              <a:t>It’s not polished</a:t>
            </a:r>
          </a:p>
          <a:p>
            <a:pPr>
              <a:lnSpc>
                <a:spcPct val="200000"/>
              </a:lnSpc>
            </a:pPr>
            <a:r>
              <a:rPr lang="en-US" altLang="en-US" dirty="0">
                <a:ea typeface="ＭＳ Ｐゴシック" charset="-128"/>
                <a:cs typeface="Helvetica" charset="0"/>
              </a:rPr>
              <a:t>Some activities won’t land</a:t>
            </a:r>
          </a:p>
          <a:p>
            <a:pPr>
              <a:lnSpc>
                <a:spcPct val="200000"/>
              </a:lnSpc>
            </a:pPr>
            <a:r>
              <a:rPr lang="en-US" altLang="en-US" dirty="0">
                <a:ea typeface="ＭＳ Ｐゴシック" charset="-128"/>
                <a:cs typeface="Helvetica" charset="0"/>
              </a:rPr>
              <a:t>Some explanations will be awful</a:t>
            </a:r>
          </a:p>
          <a:p>
            <a:pPr>
              <a:lnSpc>
                <a:spcPct val="200000"/>
              </a:lnSpc>
            </a:pPr>
            <a:r>
              <a:rPr lang="en-US" altLang="en-US" b="1" dirty="0">
                <a:ea typeface="ＭＳ Ｐゴシック" charset="-128"/>
                <a:cs typeface="Helvetica" charset="0"/>
              </a:rPr>
              <a:t>You</a:t>
            </a:r>
            <a:r>
              <a:rPr lang="en-US" altLang="en-US" dirty="0">
                <a:ea typeface="ＭＳ Ｐゴシック" charset="-128"/>
                <a:cs typeface="Helvetica" charset="0"/>
              </a:rPr>
              <a:t> will set the direction for the course</a:t>
            </a:r>
            <a:endParaRPr lang="en-US" altLang="en-US" i="1" dirty="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2539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1EB48F-4DB9-482B-A1C2-6528C497E062}"/>
              </a:ext>
            </a:extLst>
          </p:cNvPr>
          <p:cNvSpPr>
            <a:spLocks noGrp="1"/>
          </p:cNvSpPr>
          <p:nvPr>
            <p:ph type="title"/>
          </p:nvPr>
        </p:nvSpPr>
        <p:spPr/>
        <p:txBody>
          <a:bodyPr/>
          <a:lstStyle/>
          <a:p>
            <a:r>
              <a:rPr lang="en-US" dirty="0"/>
              <a:t>Review - Contracts</a:t>
            </a:r>
          </a:p>
        </p:txBody>
      </p:sp>
      <p:sp>
        <p:nvSpPr>
          <p:cNvPr id="3" name="Content Placeholder 2">
            <a:extLst>
              <a:ext uri="{FF2B5EF4-FFF2-40B4-BE49-F238E27FC236}">
                <a16:creationId xmlns:a16="http://schemas.microsoft.com/office/drawing/2014/main" xmlns="" id="{6FD20449-D29D-4092-9DEC-52BEA63D7E7E}"/>
              </a:ext>
            </a:extLst>
          </p:cNvPr>
          <p:cNvSpPr>
            <a:spLocks noGrp="1"/>
          </p:cNvSpPr>
          <p:nvPr>
            <p:ph idx="1"/>
          </p:nvPr>
        </p:nvSpPr>
        <p:spPr>
          <a:xfrm>
            <a:off x="304800" y="1524000"/>
            <a:ext cx="8686800" cy="4525962"/>
          </a:xfrm>
        </p:spPr>
        <p:txBody>
          <a:bodyPr/>
          <a:lstStyle/>
          <a:p>
            <a:r>
              <a:rPr lang="en-US" dirty="0"/>
              <a:t>What would be a plausible name for each contract?</a:t>
            </a:r>
          </a:p>
          <a:p>
            <a:pPr marL="0" indent="0">
              <a:buNone/>
            </a:pPr>
            <a:r>
              <a:rPr lang="en-US" dirty="0"/>
              <a:t># … :: Number, Number -&gt; Number</a:t>
            </a:r>
          </a:p>
          <a:p>
            <a:pPr marL="0" indent="0">
              <a:buNone/>
            </a:pPr>
            <a:r>
              <a:rPr lang="en-US" dirty="0"/>
              <a:t># … :: Number  -&gt; Number</a:t>
            </a:r>
          </a:p>
          <a:p>
            <a:pPr marL="0" indent="0">
              <a:buNone/>
            </a:pPr>
            <a:r>
              <a:rPr lang="en-US" dirty="0"/>
              <a:t># … :: String, Series -&gt; Image</a:t>
            </a:r>
          </a:p>
          <a:p>
            <a:pPr marL="0" indent="0">
              <a:buNone/>
            </a:pPr>
            <a:r>
              <a:rPr lang="en-US" dirty="0"/>
              <a:t># … :: String, String -&gt; Number</a:t>
            </a:r>
          </a:p>
          <a:p>
            <a:endParaRPr lang="en-US" dirty="0"/>
          </a:p>
        </p:txBody>
      </p:sp>
      <p:sp>
        <p:nvSpPr>
          <p:cNvPr id="4" name="Footer Placeholder 3">
            <a:extLst>
              <a:ext uri="{FF2B5EF4-FFF2-40B4-BE49-F238E27FC236}">
                <a16:creationId xmlns:a16="http://schemas.microsoft.com/office/drawing/2014/main" xmlns="" id="{65FF2453-BB84-44C9-8085-70CA4189813D}"/>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1479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694254-ECC5-42E1-840D-123F5C791085}"/>
              </a:ext>
            </a:extLst>
          </p:cNvPr>
          <p:cNvSpPr>
            <a:spLocks noGrp="1"/>
          </p:cNvSpPr>
          <p:nvPr>
            <p:ph type="title"/>
          </p:nvPr>
        </p:nvSpPr>
        <p:spPr/>
        <p:txBody>
          <a:bodyPr/>
          <a:lstStyle/>
          <a:p>
            <a:r>
              <a:rPr lang="en-US" dirty="0"/>
              <a:t>Review Contracts</a:t>
            </a:r>
          </a:p>
        </p:txBody>
      </p:sp>
      <p:sp>
        <p:nvSpPr>
          <p:cNvPr id="3" name="Content Placeholder 2">
            <a:extLst>
              <a:ext uri="{FF2B5EF4-FFF2-40B4-BE49-F238E27FC236}">
                <a16:creationId xmlns:a16="http://schemas.microsoft.com/office/drawing/2014/main" xmlns="" id="{AF921499-5578-4BD9-82DC-2B605310D53C}"/>
              </a:ext>
            </a:extLst>
          </p:cNvPr>
          <p:cNvSpPr>
            <a:spLocks noGrp="1"/>
          </p:cNvSpPr>
          <p:nvPr>
            <p:ph idx="1"/>
          </p:nvPr>
        </p:nvSpPr>
        <p:spPr/>
        <p:txBody>
          <a:bodyPr/>
          <a:lstStyle/>
          <a:p>
            <a:r>
              <a:rPr lang="en-US" dirty="0"/>
              <a:t>Write an example of using the following functions</a:t>
            </a:r>
          </a:p>
          <a:p>
            <a:pPr marL="0" indent="0">
              <a:buNone/>
            </a:pPr>
            <a:r>
              <a:rPr lang="en-US" sz="2200" dirty="0">
                <a:latin typeface="Consolas" panose="020B0609020204030204" pitchFamily="49" charset="0"/>
              </a:rPr>
              <a:t># pick-flavor  :: String, String, String -&gt; Image</a:t>
            </a:r>
          </a:p>
          <a:p>
            <a:pPr marL="0" indent="0">
              <a:buNone/>
            </a:pPr>
            <a:r>
              <a:rPr lang="en-US" sz="2200" dirty="0">
                <a:latin typeface="Consolas" panose="020B0609020204030204" pitchFamily="49" charset="0"/>
              </a:rPr>
              <a:t># show-score   :: String, Number -&gt; Image</a:t>
            </a:r>
          </a:p>
          <a:p>
            <a:pPr marL="0" indent="0">
              <a:buNone/>
            </a:pPr>
            <a:r>
              <a:rPr lang="en-US" sz="2200" dirty="0">
                <a:latin typeface="Consolas" panose="020B0609020204030204" pitchFamily="49" charset="0"/>
              </a:rPr>
              <a:t># message-cost :: String -&gt; Number</a:t>
            </a:r>
          </a:p>
          <a:p>
            <a:pPr marL="0" indent="0">
              <a:buNone/>
            </a:pPr>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xmlns="" id="{4A1006FE-6756-4E97-9763-2851AB1B15F1}"/>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8026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15D956-D8E4-41FA-BF87-8484A5758332}"/>
              </a:ext>
            </a:extLst>
          </p:cNvPr>
          <p:cNvSpPr>
            <a:spLocks noGrp="1"/>
          </p:cNvSpPr>
          <p:nvPr>
            <p:ph type="title"/>
          </p:nvPr>
        </p:nvSpPr>
        <p:spPr/>
        <p:txBody>
          <a:bodyPr/>
          <a:lstStyle/>
          <a:p>
            <a:r>
              <a:rPr lang="en-US" dirty="0"/>
              <a:t>Review Contracts</a:t>
            </a:r>
          </a:p>
        </p:txBody>
      </p:sp>
      <p:sp>
        <p:nvSpPr>
          <p:cNvPr id="3" name="Content Placeholder 2">
            <a:extLst>
              <a:ext uri="{FF2B5EF4-FFF2-40B4-BE49-F238E27FC236}">
                <a16:creationId xmlns:a16="http://schemas.microsoft.com/office/drawing/2014/main" xmlns="" id="{8DA680A6-9379-45D5-AE93-6548AF16672B}"/>
              </a:ext>
            </a:extLst>
          </p:cNvPr>
          <p:cNvSpPr>
            <a:spLocks noGrp="1"/>
          </p:cNvSpPr>
          <p:nvPr>
            <p:ph idx="1"/>
          </p:nvPr>
        </p:nvSpPr>
        <p:spPr/>
        <p:txBody>
          <a:bodyPr/>
          <a:lstStyle/>
          <a:p>
            <a:r>
              <a:rPr lang="en-US" dirty="0"/>
              <a:t>Given an application write the name and domain</a:t>
            </a:r>
          </a:p>
          <a:p>
            <a:pPr marL="0" indent="0">
              <a:buNone/>
            </a:pPr>
            <a:r>
              <a:rPr lang="en-US" dirty="0">
                <a:latin typeface="Consolas" panose="020B0609020204030204" pitchFamily="49" charset="0"/>
              </a:rPr>
              <a:t>mystery(10, “happy”)</a:t>
            </a:r>
          </a:p>
          <a:p>
            <a:pPr marL="0" indent="0">
              <a:buNone/>
            </a:pPr>
            <a:r>
              <a:rPr lang="en-US" dirty="0">
                <a:latin typeface="Consolas" panose="020B0609020204030204" pitchFamily="49" charset="0"/>
              </a:rPr>
              <a:t>show-score(“Red Sox”, “Cardinals”, 5, 5)</a:t>
            </a:r>
          </a:p>
          <a:p>
            <a:pPr marL="0" indent="0">
              <a:buNone/>
            </a:pPr>
            <a:r>
              <a:rPr lang="en-US" dirty="0">
                <a:latin typeface="Consolas" panose="020B0609020204030204" pitchFamily="49" charset="0"/>
              </a:rPr>
              <a:t>combine-lists([list: 1, 2], [list: 3, 4])</a:t>
            </a:r>
          </a:p>
          <a:p>
            <a:pPr marL="0" indent="0">
              <a:buNone/>
            </a:pPr>
            <a:r>
              <a:rPr lang="en-US" dirty="0">
                <a:latin typeface="Consolas" panose="020B0609020204030204" pitchFamily="49" charset="0"/>
              </a:rPr>
              <a:t>mad-lib([list: “cat”, “snake”], </a:t>
            </a:r>
          </a:p>
          <a:p>
            <a:pPr marL="0" indent="0">
              <a:buNone/>
            </a:pPr>
            <a:r>
              <a:rPr lang="en-US" dirty="0">
                <a:latin typeface="Consolas" panose="020B0609020204030204" pitchFamily="49" charset="0"/>
              </a:rPr>
              <a:t>  [list: “angry”, “sad”, “happy”])</a:t>
            </a:r>
          </a:p>
          <a:p>
            <a:endParaRPr lang="en-US" dirty="0"/>
          </a:p>
        </p:txBody>
      </p:sp>
      <p:sp>
        <p:nvSpPr>
          <p:cNvPr id="4" name="Footer Placeholder 3">
            <a:extLst>
              <a:ext uri="{FF2B5EF4-FFF2-40B4-BE49-F238E27FC236}">
                <a16:creationId xmlns:a16="http://schemas.microsoft.com/office/drawing/2014/main" xmlns="" id="{708E485D-22F8-485F-9DE2-84BE13F954ED}"/>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3581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34DDC-5CDB-4F54-8809-F106EEDBA324}"/>
              </a:ext>
            </a:extLst>
          </p:cNvPr>
          <p:cNvSpPr>
            <a:spLocks noGrp="1"/>
          </p:cNvSpPr>
          <p:nvPr>
            <p:ph type="title"/>
          </p:nvPr>
        </p:nvSpPr>
        <p:spPr/>
        <p:txBody>
          <a:bodyPr/>
          <a:lstStyle/>
          <a:p>
            <a:r>
              <a:rPr lang="en-US" dirty="0"/>
              <a:t>Review -  scatter-plot contract</a:t>
            </a:r>
          </a:p>
        </p:txBody>
      </p:sp>
      <p:sp>
        <p:nvSpPr>
          <p:cNvPr id="3" name="Content Placeholder 2">
            <a:extLst>
              <a:ext uri="{FF2B5EF4-FFF2-40B4-BE49-F238E27FC236}">
                <a16:creationId xmlns:a16="http://schemas.microsoft.com/office/drawing/2014/main" xmlns="" id="{394114E3-2494-4EA9-BA93-90C5BF643193}"/>
              </a:ext>
            </a:extLst>
          </p:cNvPr>
          <p:cNvSpPr>
            <a:spLocks noGrp="1"/>
          </p:cNvSpPr>
          <p:nvPr>
            <p:ph idx="1"/>
          </p:nvPr>
        </p:nvSpPr>
        <p:spPr/>
        <p:txBody>
          <a:bodyPr/>
          <a:lstStyle/>
          <a:p>
            <a:r>
              <a:rPr lang="en-US" dirty="0"/>
              <a:t>Review scatter-plot contract</a:t>
            </a:r>
          </a:p>
          <a:p>
            <a:pPr marL="0" indent="0">
              <a:buNone/>
            </a:pPr>
            <a:r>
              <a:rPr lang="en-US" sz="2200" dirty="0">
                <a:latin typeface="Consolas" panose="020B0609020204030204" pitchFamily="49" charset="0"/>
              </a:rPr>
              <a:t># scatter-plot :: List&lt;Number&gt;, List&lt;Number&gt; -&gt; Series</a:t>
            </a:r>
          </a:p>
          <a:p>
            <a:r>
              <a:rPr lang="en-US" dirty="0">
                <a:latin typeface="Arial" panose="020B0604020202020204" pitchFamily="34" charset="0"/>
                <a:cs typeface="Arial" panose="020B0604020202020204" pitchFamily="34" charset="0"/>
              </a:rPr>
              <a:t>Review workflow for scatter plot</a:t>
            </a:r>
          </a:p>
          <a:p>
            <a:pPr lvl="1"/>
            <a:r>
              <a:rPr lang="en-US" dirty="0">
                <a:latin typeface="Arial" panose="020B0604020202020204" pitchFamily="34" charset="0"/>
                <a:cs typeface="Arial" panose="020B0604020202020204" pitchFamily="34" charset="0"/>
              </a:rPr>
              <a:t>extract x-axis list</a:t>
            </a:r>
          </a:p>
          <a:p>
            <a:pPr lvl="1"/>
            <a:r>
              <a:rPr lang="en-US" dirty="0">
                <a:latin typeface="Arial" panose="020B0604020202020204" pitchFamily="34" charset="0"/>
                <a:cs typeface="Arial" panose="020B0604020202020204" pitchFamily="34" charset="0"/>
              </a:rPr>
              <a:t>extract y-axis list</a:t>
            </a:r>
          </a:p>
          <a:p>
            <a:pPr lvl="1"/>
            <a:r>
              <a:rPr lang="en-US" dirty="0">
                <a:latin typeface="Arial" panose="020B0604020202020204" pitchFamily="34" charset="0"/>
                <a:cs typeface="Arial" panose="020B0604020202020204" pitchFamily="34" charset="0"/>
              </a:rPr>
              <a:t>produce scatter-plot data series</a:t>
            </a:r>
          </a:p>
          <a:p>
            <a:pPr lvl="1"/>
            <a:r>
              <a:rPr lang="en-US" dirty="0">
                <a:latin typeface="Arial" panose="020B0604020202020204" pitchFamily="34" charset="0"/>
                <a:cs typeface="Arial" panose="020B0604020202020204" pitchFamily="34" charset="0"/>
              </a:rPr>
              <a:t>display scatter-plot with draw-plot</a:t>
            </a:r>
          </a:p>
        </p:txBody>
      </p:sp>
      <p:sp>
        <p:nvSpPr>
          <p:cNvPr id="4" name="Footer Placeholder 3">
            <a:extLst>
              <a:ext uri="{FF2B5EF4-FFF2-40B4-BE49-F238E27FC236}">
                <a16:creationId xmlns:a16="http://schemas.microsoft.com/office/drawing/2014/main" xmlns=""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239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62112A-66D2-4352-810A-AE80E4A4EDB2}"/>
              </a:ext>
            </a:extLst>
          </p:cNvPr>
          <p:cNvSpPr>
            <a:spLocks noGrp="1"/>
          </p:cNvSpPr>
          <p:nvPr>
            <p:ph type="title"/>
          </p:nvPr>
        </p:nvSpPr>
        <p:spPr/>
        <p:txBody>
          <a:bodyPr/>
          <a:lstStyle/>
          <a:p>
            <a:r>
              <a:rPr lang="en-US" dirty="0"/>
              <a:t>Practice with scatter-plot</a:t>
            </a:r>
          </a:p>
        </p:txBody>
      </p:sp>
      <p:sp>
        <p:nvSpPr>
          <p:cNvPr id="3" name="Content Placeholder 2">
            <a:extLst>
              <a:ext uri="{FF2B5EF4-FFF2-40B4-BE49-F238E27FC236}">
                <a16:creationId xmlns:a16="http://schemas.microsoft.com/office/drawing/2014/main" xmlns="" id="{129CC963-29E0-4059-B06E-A7F7F4273F1B}"/>
              </a:ext>
            </a:extLst>
          </p:cNvPr>
          <p:cNvSpPr>
            <a:spLocks noGrp="1"/>
          </p:cNvSpPr>
          <p:nvPr>
            <p:ph idx="1"/>
          </p:nvPr>
        </p:nvSpPr>
        <p:spPr/>
        <p:txBody>
          <a:bodyPr/>
          <a:lstStyle/>
          <a:p>
            <a:pPr marL="0" indent="0">
              <a:buNone/>
            </a:pPr>
            <a:r>
              <a:rPr lang="en-US" dirty="0"/>
              <a:t>Yesterday we wondered if there the serving size of the food item was producing inaccurate results.</a:t>
            </a:r>
          </a:p>
          <a:p>
            <a:pPr marL="0" indent="0">
              <a:buNone/>
            </a:pPr>
            <a:endParaRPr lang="en-US" dirty="0"/>
          </a:p>
          <a:p>
            <a:pPr marL="0" indent="0">
              <a:buNone/>
            </a:pPr>
            <a:r>
              <a:rPr lang="en-US" dirty="0"/>
              <a:t>Use the nutrition table to examine whether there is a relationship between the serving size and another column. </a:t>
            </a:r>
          </a:p>
        </p:txBody>
      </p:sp>
      <p:sp>
        <p:nvSpPr>
          <p:cNvPr id="4" name="Footer Placeholder 3">
            <a:extLst>
              <a:ext uri="{FF2B5EF4-FFF2-40B4-BE49-F238E27FC236}">
                <a16:creationId xmlns:a16="http://schemas.microsoft.com/office/drawing/2014/main" xmlns=""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50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427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Let’s go through the code together</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What new functions do you see here?</a:t>
            </a:r>
          </a:p>
          <a:p>
            <a:pPr marL="342900" indent="-342900">
              <a:buClr>
                <a:schemeClr val="bg1"/>
              </a:buClr>
            </a:pPr>
            <a:r>
              <a:rPr lang="en-US" altLang="en-US" sz="2400" dirty="0">
                <a:latin typeface="Arial" charset="0"/>
                <a:ea typeface="Arial" charset="0"/>
                <a:cs typeface="Arial" charset="0"/>
              </a:rPr>
              <a:t>What are their contracts?</a:t>
            </a:r>
            <a:endParaRPr lang="en-US" sz="2400" dirty="0">
              <a:latin typeface="Arial" charset="0"/>
              <a:ea typeface="Arial" charset="0"/>
              <a:cs typeface="Arial" charset="0"/>
            </a:endParaRP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Practice reading your charts on Page 11</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xmlns="" id="{23786C46-A1E4-4073-B9E9-2D61A04F5B37}"/>
              </a:ext>
            </a:extLst>
          </p:cNvPr>
          <p:cNvSpPr txBox="1"/>
          <p:nvPr/>
        </p:nvSpPr>
        <p:spPr>
          <a:xfrm>
            <a:off x="152400" y="4318337"/>
            <a:ext cx="9525000" cy="101566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 bar-chart :: List&lt;String&gt;, List&lt;Number&gt; -&gt; Series</a:t>
            </a:r>
          </a:p>
          <a:p>
            <a:r>
              <a:rPr lang="en-US" sz="2000" dirty="0">
                <a:solidFill>
                  <a:schemeClr val="accent1"/>
                </a:solidFill>
                <a:latin typeface="Courier New" charset="0"/>
                <a:ea typeface="Courier New" charset="0"/>
                <a:cs typeface="Courier New" charset="0"/>
              </a:rPr>
              <a:t># pie-chart :: List&lt;String&gt;, List&lt;Number&gt; -&gt; Series</a:t>
            </a:r>
          </a:p>
          <a:p>
            <a:endParaRPr lang="en-US" sz="2000" dirty="0"/>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Frequency Bar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44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a:latin typeface="Arial" charset="0"/>
                <a:ea typeface="Arial" charset="0"/>
                <a:cs typeface="Arial" charset="0"/>
              </a:rPr>
              <a:t>Turn to Page 12</a:t>
            </a:r>
            <a:r>
              <a:rPr lang="mr-IN" altLang="en-US" sz="2200" dirty="0">
                <a:latin typeface="Arial" charset="0"/>
                <a:ea typeface="Arial" charset="0"/>
                <a:cs typeface="Arial" charset="0"/>
              </a:rPr>
              <a:t>…</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What’s different about this bar chart?</a:t>
            </a:r>
          </a:p>
          <a:p>
            <a:r>
              <a:rPr lang="en-US" sz="2200" dirty="0">
                <a:solidFill>
                  <a:schemeClr val="accent1"/>
                </a:solidFill>
                <a:latin typeface="Courier New" charset="0"/>
                <a:ea typeface="Courier New" charset="0"/>
                <a:cs typeface="Courier New" charset="0"/>
              </a:rPr>
              <a:t># </a:t>
            </a:r>
            <a:r>
              <a:rPr lang="en-US" sz="2200" dirty="0" err="1">
                <a:solidFill>
                  <a:schemeClr val="accent1"/>
                </a:solidFill>
                <a:latin typeface="Courier New" charset="0"/>
                <a:ea typeface="Courier New" charset="0"/>
                <a:cs typeface="Courier New" charset="0"/>
              </a:rPr>
              <a:t>freq</a:t>
            </a:r>
            <a:r>
              <a:rPr lang="en-US" sz="2200" dirty="0">
                <a:solidFill>
                  <a:schemeClr val="accent1"/>
                </a:solidFill>
                <a:latin typeface="Courier New" charset="0"/>
                <a:ea typeface="Courier New" charset="0"/>
                <a:cs typeface="Courier New" charset="0"/>
              </a:rPr>
              <a:t>-bar-chart :: List&lt;String&gt; -&gt; Series</a:t>
            </a:r>
          </a:p>
          <a:p>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party</a:t>
            </a:r>
            <a:r>
              <a:rPr lang="en-US" altLang="en-US" sz="2200" dirty="0">
                <a:latin typeface="Arial" charset="0"/>
                <a:ea typeface="Arial" charset="0"/>
                <a:cs typeface="Arial" charset="0"/>
              </a:rPr>
              <a:t> column in the </a:t>
            </a:r>
            <a:r>
              <a:rPr lang="en-US" altLang="en-US" sz="2200" dirty="0">
                <a:latin typeface="Courier New" charset="0"/>
                <a:ea typeface="Courier New" charset="0"/>
                <a:cs typeface="Courier New" charset="0"/>
              </a:rPr>
              <a:t>presidents</a:t>
            </a:r>
            <a:r>
              <a:rPr lang="en-US" altLang="en-US" sz="2200" dirty="0">
                <a:latin typeface="Arial" charset="0"/>
                <a:ea typeface="Arial" charset="0"/>
                <a:cs typeface="Arial" charset="0"/>
              </a:rPr>
              <a:t> 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continent </a:t>
            </a:r>
            <a:r>
              <a:rPr lang="en-US" altLang="en-US" sz="2200" dirty="0">
                <a:latin typeface="Arial" charset="0"/>
                <a:ea typeface="Arial" charset="0"/>
                <a:cs typeface="Arial" charset="0"/>
              </a:rPr>
              <a:t>column in the </a:t>
            </a:r>
            <a:r>
              <a:rPr lang="en-US" altLang="en-US" sz="2200" dirty="0">
                <a:latin typeface="Courier New" charset="0"/>
                <a:ea typeface="Courier New" charset="0"/>
                <a:cs typeface="Courier New" charset="0"/>
              </a:rPr>
              <a:t>countries </a:t>
            </a:r>
            <a:r>
              <a:rPr lang="en-US" altLang="en-US" sz="2200" dirty="0">
                <a:latin typeface="Arial" charset="0"/>
                <a:ea typeface="Arial" charset="0"/>
                <a:cs typeface="Arial" charset="0"/>
              </a:rPr>
              <a:t>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For more practice reading charts, complete Pages 13-16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Visualizing Your Dataset</a:t>
            </a:r>
          </a:p>
        </p:txBody>
      </p:sp>
      <p:sp>
        <p:nvSpPr>
          <p:cNvPr id="4" name="Rectangle 3"/>
          <p:cNvSpPr>
            <a:spLocks noChangeArrowheads="1"/>
          </p:cNvSpPr>
          <p:nvPr/>
        </p:nvSpPr>
        <p:spPr bwMode="auto">
          <a:xfrm>
            <a:off x="304800" y="1819275"/>
            <a:ext cx="8610600" cy="239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Open your Final Project files (code and report)</a:t>
            </a:r>
          </a:p>
          <a:p>
            <a:pPr marL="234950" indent="-217488" fontAlgn="ctr">
              <a:buClr>
                <a:schemeClr val="bg1"/>
              </a:buClr>
            </a:pPr>
            <a:endParaRPr lang="en-US" sz="2200" dirty="0"/>
          </a:p>
          <a:p>
            <a:pPr marL="234950" indent="-217488" fontAlgn="ctr">
              <a:buClr>
                <a:schemeClr val="bg1"/>
              </a:buClr>
            </a:pPr>
            <a:r>
              <a:rPr lang="en-US" sz="2200" dirty="0"/>
              <a:t>Use the new visualization functions you’ve just learned to work with </a:t>
            </a:r>
            <a:r>
              <a:rPr lang="en-US" sz="2200" b="1" dirty="0"/>
              <a:t>your</a:t>
            </a:r>
            <a:r>
              <a:rPr lang="en-US" sz="2200" dirty="0"/>
              <a:t> dataset.</a:t>
            </a:r>
          </a:p>
          <a:p>
            <a:pPr marL="234950" indent="-217488" fontAlgn="ctr">
              <a:buClr>
                <a:schemeClr val="bg1"/>
              </a:buClr>
            </a:pPr>
            <a:endParaRPr lang="en-US" sz="2200" dirty="0"/>
          </a:p>
          <a:p>
            <a:pPr marL="234950" indent="-217488" fontAlgn="ctr">
              <a:buClr>
                <a:schemeClr val="bg1"/>
              </a:buClr>
            </a:pPr>
            <a:r>
              <a:rPr lang="en-US" sz="2200" dirty="0"/>
              <a:t>Answer Questions 5 and 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89213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t>Unit </a:t>
            </a:r>
            <a:r>
              <a:rPr lang="en-US" dirty="0"/>
              <a:t>4</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9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nSpc>
                <a:spcPct val="150000"/>
              </a:lnSpc>
            </a:pPr>
            <a:r>
              <a:rPr lang="en-US" sz="2400" i="1" dirty="0"/>
              <a:t>“According to the US Census Bureau, the average American household earned more than $45,000 in 2003 - more than 3x the poverty line that year. Does that mean only a small percentage of Americans were in poverty that year?”</a:t>
            </a:r>
            <a:endParaRPr lang="en-US" sz="2400" dirty="0"/>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9707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 Dataset: </a:t>
            </a:r>
            <a:r>
              <a:rPr lang="en-US" dirty="0">
                <a:latin typeface="Courier New" charset="0"/>
                <a:ea typeface="Courier New" charset="0"/>
                <a:cs typeface="Courier New" charset="0"/>
              </a:rPr>
              <a:t>Countries</a:t>
            </a:r>
          </a:p>
        </p:txBody>
      </p:sp>
      <p:sp>
        <p:nvSpPr>
          <p:cNvPr id="4" name="Rectangle 3"/>
          <p:cNvSpPr>
            <a:spLocks noChangeArrowheads="1"/>
          </p:cNvSpPr>
          <p:nvPr/>
        </p:nvSpPr>
        <p:spPr bwMode="auto">
          <a:xfrm>
            <a:off x="304800" y="1819275"/>
            <a:ext cx="8610600" cy="4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 and click Run</a:t>
            </a:r>
          </a:p>
          <a:p>
            <a:pPr marL="342900" indent="-342900" eaLnBrk="1" hangingPunct="1">
              <a:spcAft>
                <a:spcPts val="1800"/>
              </a:spcAft>
              <a:buClr>
                <a:srgbClr val="4C4C4C"/>
              </a:buClr>
              <a:buSzTx/>
            </a:pPr>
            <a:r>
              <a:rPr lang="en-US" sz="2400" dirty="0">
                <a:latin typeface="Arial" charset="0"/>
                <a:ea typeface="Arial" charset="0"/>
                <a:cs typeface="Arial" charset="0"/>
              </a:rPr>
              <a:t>Review: </a:t>
            </a:r>
          </a:p>
          <a:p>
            <a:pPr marL="1085850" lvl="1" indent="-342900" eaLnBrk="1" hangingPunct="1">
              <a:spcAft>
                <a:spcPts val="1800"/>
              </a:spcAft>
              <a:buClr>
                <a:srgbClr val="4C4C4C"/>
              </a:buClr>
              <a:buSzTx/>
            </a:pPr>
            <a:r>
              <a:rPr lang="en-US" sz="2000" dirty="0">
                <a:latin typeface="Arial" charset="0"/>
                <a:ea typeface="Arial" charset="0"/>
                <a:cs typeface="Arial" charset="0"/>
              </a:rPr>
              <a:t>What tables are being loaded here?</a:t>
            </a:r>
          </a:p>
          <a:p>
            <a:pPr marL="1085850" lvl="1" indent="-342900" eaLnBrk="1" hangingPunct="1">
              <a:spcAft>
                <a:spcPts val="1800"/>
              </a:spcAft>
              <a:buClr>
                <a:srgbClr val="4C4C4C"/>
              </a:buClr>
              <a:buSzTx/>
            </a:pPr>
            <a:r>
              <a:rPr lang="en-US" sz="2000" dirty="0">
                <a:latin typeface="Arial" charset="0"/>
                <a:ea typeface="Arial" charset="0"/>
                <a:cs typeface="Arial" charset="0"/>
              </a:rPr>
              <a:t>What are the columns of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a:t>
            </a:r>
          </a:p>
          <a:p>
            <a:pPr marL="1085850" lvl="1" indent="-342900" eaLnBrk="1" hangingPunct="1">
              <a:spcAft>
                <a:spcPts val="1800"/>
              </a:spcAft>
              <a:buClr>
                <a:srgbClr val="4C4C4C"/>
              </a:buClr>
              <a:buSzTx/>
            </a:pPr>
            <a:r>
              <a:rPr lang="en-US" sz="2000" dirty="0">
                <a:latin typeface="Arial" charset="0"/>
                <a:ea typeface="Arial" charset="0"/>
                <a:cs typeface="Arial" charset="0"/>
              </a:rPr>
              <a:t>Are they categorical or quantitative?</a:t>
            </a:r>
          </a:p>
          <a:p>
            <a:pPr marL="1085850" lvl="1" indent="-342900" eaLnBrk="1" hangingPunct="1">
              <a:spcAft>
                <a:spcPts val="1800"/>
              </a:spcAft>
              <a:buClr>
                <a:srgbClr val="4C4C4C"/>
              </a:buClr>
              <a:buSzTx/>
            </a:pPr>
            <a:r>
              <a:rPr lang="en-US" sz="2000" dirty="0">
                <a:latin typeface="Arial" charset="0"/>
                <a:ea typeface="Arial" charset="0"/>
                <a:cs typeface="Arial" charset="0"/>
              </a:rPr>
              <a:t>What do they tell us about each country?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17856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Lists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spcAft>
                <a:spcPts val="1800"/>
              </a:spcAft>
              <a:buClr>
                <a:srgbClr val="4C4C4C"/>
              </a:buClr>
              <a:buSzTx/>
              <a:buNone/>
            </a:pPr>
            <a:r>
              <a:rPr lang="en-US" altLang="en-US" sz="2400" dirty="0">
                <a:latin typeface="Courier New" charset="0"/>
                <a:ea typeface="Courier New" charset="0"/>
                <a:cs typeface="Courier New" charset="0"/>
              </a:rPr>
              <a:t>a = [list: 1, 1 ,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What is the </a:t>
            </a:r>
            <a:r>
              <a:rPr lang="en-US" sz="2200" i="1" dirty="0">
                <a:latin typeface="Arial" charset="0"/>
                <a:ea typeface="Arial" charset="0"/>
                <a:cs typeface="Arial" charset="0"/>
              </a:rPr>
              <a:t>Name</a:t>
            </a:r>
            <a:r>
              <a:rPr lang="en-US" sz="2200" dirty="0">
                <a:latin typeface="Arial" charset="0"/>
                <a:ea typeface="Arial" charset="0"/>
                <a:cs typeface="Arial" charset="0"/>
              </a:rPr>
              <a:t> of this list?</a:t>
            </a:r>
          </a:p>
          <a:p>
            <a:pPr marL="342900" indent="-342900" eaLnBrk="1" hangingPunct="1">
              <a:spcAft>
                <a:spcPts val="1800"/>
              </a:spcAft>
              <a:buClr>
                <a:srgbClr val="4C4C4C"/>
              </a:buClr>
              <a:buSzTx/>
            </a:pPr>
            <a:r>
              <a:rPr lang="en-US" sz="2200" dirty="0">
                <a:latin typeface="Arial" charset="0"/>
                <a:ea typeface="Arial" charset="0"/>
                <a:cs typeface="Arial" charset="0"/>
              </a:rPr>
              <a:t>What is its </a:t>
            </a:r>
            <a:r>
              <a:rPr lang="en-US" sz="2200" i="1" dirty="0">
                <a:latin typeface="Arial" charset="0"/>
                <a:ea typeface="Arial" charset="0"/>
                <a:cs typeface="Arial" charset="0"/>
              </a:rPr>
              <a:t>Type?</a:t>
            </a:r>
          </a:p>
          <a:p>
            <a:pPr marL="342900" indent="-342900" eaLnBrk="1" hangingPunct="1">
              <a:spcAft>
                <a:spcPts val="1800"/>
              </a:spcAft>
              <a:buClr>
                <a:srgbClr val="4C4C4C"/>
              </a:buClr>
              <a:buSzTx/>
            </a:pPr>
            <a:r>
              <a:rPr lang="en-US" sz="2200" dirty="0">
                <a:latin typeface="Arial" charset="0"/>
                <a:ea typeface="Arial" charset="0"/>
                <a:cs typeface="Arial" charset="0"/>
              </a:rPr>
              <a:t>Define lists of your own</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all the days of the week</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the first 10 even numbers</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your favorite colors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Rectangle 5"/>
          <p:cNvSpPr/>
          <p:nvPr/>
        </p:nvSpPr>
        <p:spPr>
          <a:xfrm>
            <a:off x="3157695" y="31092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115869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8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Mean</a:t>
            </a:r>
            <a:r>
              <a:rPr lang="en-US" sz="2200" dirty="0">
                <a:latin typeface="Arial" charset="0"/>
                <a:ea typeface="Arial" charset="0"/>
                <a:cs typeface="Arial" charset="0"/>
              </a:rPr>
              <a:t> is the sum of the elements of a list, divided by the length of the list.</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function! What do you think its contract is?</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mean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bg1"/>
                </a:solidFill>
                <a:latin typeface="Courier New" charset="0"/>
                <a:ea typeface="Courier New" charset="0"/>
                <a:cs typeface="Courier New" charset="0"/>
                <a:sym typeface="Wingdings"/>
              </a:rPr>
              <a:t>mean([list: 1, 2, 3, 4])</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sym typeface="Wingdings"/>
            </a:endParaRPr>
          </a:p>
          <a:p>
            <a:pPr marL="342900" indent="-342900" eaLnBrk="1" hangingPunct="1">
              <a:spcAft>
                <a:spcPts val="180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25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610600" cy="515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list of numbers. </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 1]</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median </a:t>
            </a:r>
            <a:r>
              <a:rPr lang="en-US" sz="2200" dirty="0">
                <a:latin typeface="Arial" charset="0"/>
                <a:ea typeface="Arial" charset="0"/>
                <a:cs typeface="Arial" charset="0"/>
              </a:rPr>
              <a:t>function! What do you think its contract is?</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median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bg1"/>
                </a:solidFill>
                <a:latin typeface="Courier New" charset="0"/>
                <a:ea typeface="Courier New" charset="0"/>
                <a:cs typeface="Courier New" charset="0"/>
                <a:sym typeface="Wingdings"/>
              </a:rPr>
              <a:t>median([list: 2, 3, 1])</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median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a:t>
            </a:r>
            <a:r>
              <a:rPr lang="en-US" sz="2200" dirty="0" err="1">
                <a:latin typeface="Arial" charset="0"/>
                <a:ea typeface="Arial" charset="0"/>
                <a:cs typeface="Arial" charset="0"/>
              </a:rPr>
              <a:t>Pg</a:t>
            </a:r>
            <a:r>
              <a:rPr lang="en-US" sz="2200" dirty="0">
                <a:latin typeface="Arial" charset="0"/>
                <a:ea typeface="Arial" charset="0"/>
                <a:cs typeface="Arial" charset="0"/>
              </a:rPr>
              <a:t> 8</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236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538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Mode </a:t>
            </a:r>
            <a:r>
              <a:rPr lang="en-US" sz="2200" dirty="0">
                <a:latin typeface="Arial" charset="0"/>
                <a:ea typeface="Arial" charset="0"/>
                <a:cs typeface="Arial" charset="0"/>
              </a:rPr>
              <a:t>is the element that appears </a:t>
            </a:r>
            <a:r>
              <a:rPr lang="en-US" sz="2200" i="1" dirty="0">
                <a:latin typeface="Arial" charset="0"/>
                <a:ea typeface="Arial" charset="0"/>
                <a:cs typeface="Arial" charset="0"/>
              </a:rPr>
              <a:t>most often</a:t>
            </a:r>
            <a:r>
              <a:rPr lang="en-US" sz="2200" dirty="0">
                <a:latin typeface="Arial" charset="0"/>
                <a:ea typeface="Arial" charset="0"/>
                <a:cs typeface="Arial" charset="0"/>
              </a:rPr>
              <a:t> in a list.</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2, 2, 3,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1, 2, 3, 4,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000"/>
              </a:spcAft>
              <a:buClr>
                <a:srgbClr val="4C4C4C"/>
              </a:buClr>
              <a:buSzTx/>
            </a:pPr>
            <a:r>
              <a:rPr lang="en-US" sz="2200" dirty="0">
                <a:latin typeface="Arial" charset="0"/>
                <a:ea typeface="Arial" charset="0"/>
                <a:cs typeface="Arial" charset="0"/>
              </a:rPr>
              <a:t>We have 2 </a:t>
            </a:r>
            <a:r>
              <a:rPr lang="en-US" sz="2200" dirty="0">
                <a:latin typeface="Courier New" charset="0"/>
                <a:ea typeface="Courier New" charset="0"/>
                <a:cs typeface="Courier New" charset="0"/>
              </a:rPr>
              <a:t>mode </a:t>
            </a:r>
            <a:r>
              <a:rPr lang="en-US" sz="2200" dirty="0">
                <a:latin typeface="Arial" charset="0"/>
                <a:ea typeface="Arial" charset="0"/>
                <a:cs typeface="Arial" charset="0"/>
              </a:rPr>
              <a:t>functions! What do you think their contracts are?</a:t>
            </a:r>
          </a:p>
          <a:p>
            <a:pPr lvl="2" eaLnBrk="1" hangingPunct="1">
              <a:spcBef>
                <a:spcPts val="0"/>
              </a:spcBef>
              <a:spcAft>
                <a:spcPts val="0"/>
              </a:spcAft>
              <a:buClr>
                <a:srgbClr val="4C4C4C"/>
              </a:buClr>
              <a:buSzTx/>
              <a:buNone/>
            </a:pPr>
            <a:r>
              <a:rPr lang="en-US" sz="2400" dirty="0">
                <a:solidFill>
                  <a:schemeClr val="accent1"/>
                </a:solidFill>
                <a:latin typeface="Courier New" charset="0"/>
                <a:ea typeface="Courier New" charset="0"/>
                <a:cs typeface="Courier New" charset="0"/>
              </a:rPr>
              <a:t># mode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modes :: List&lt;Number&gt; </a:t>
            </a:r>
            <a:r>
              <a:rPr lang="en-US" sz="2400" dirty="0">
                <a:solidFill>
                  <a:schemeClr val="accent1"/>
                </a:solidFill>
                <a:latin typeface="Courier New" charset="0"/>
                <a:ea typeface="Courier New" charset="0"/>
                <a:cs typeface="Courier New" charset="0"/>
                <a:sym typeface="Wingdings"/>
              </a:rPr>
              <a:t> List&lt;Number&gt;</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mode </a:t>
            </a:r>
            <a:r>
              <a:rPr lang="en-US" sz="2200" dirty="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0241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Measuring Center w/Tables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1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How would we find the mean of the calories column in our nutrition table?</a:t>
            </a:r>
            <a:endParaRPr lang="en-US" sz="2400" dirty="0"/>
          </a:p>
          <a:p>
            <a:pPr indent="622300"/>
            <a:r>
              <a:rPr lang="en-US" sz="2000" dirty="0">
                <a:latin typeface="Courier New" charset="0"/>
                <a:ea typeface="Courier New" charset="0"/>
                <a:cs typeface="Courier New" charset="0"/>
              </a:rPr>
              <a:t>calorie-list = </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p>
          <a:p>
            <a:pPr indent="622300"/>
            <a:r>
              <a:rPr lang="en-US" sz="2000" dirty="0">
                <a:latin typeface="Courier New" charset="0"/>
                <a:ea typeface="Courier New" charset="0"/>
                <a:cs typeface="Courier New" charset="0"/>
              </a:rPr>
              <a:t>mean(calorie-list) </a:t>
            </a:r>
          </a:p>
          <a:p>
            <a:pPr indent="622300"/>
            <a:endParaRPr lang="en-US" sz="2000" dirty="0">
              <a:latin typeface="Courier New" charset="0"/>
              <a:ea typeface="Courier New" charset="0"/>
              <a:cs typeface="Courier New" charset="0"/>
            </a:endParaRPr>
          </a:p>
          <a:p>
            <a:pPr indent="622300"/>
            <a:r>
              <a:rPr lang="en-US" sz="2000" dirty="0">
                <a:latin typeface="Courier New" charset="0"/>
                <a:ea typeface="Courier New" charset="0"/>
                <a:cs typeface="Courier New" charset="0"/>
              </a:rPr>
              <a:t>mean(</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r>
              <a:rPr lang="en-US" sz="2000" dirty="0">
                <a:latin typeface="Courier New" charset="0"/>
                <a:ea typeface="Courier New" charset="0"/>
                <a:cs typeface="Courier New" charset="0"/>
              </a:rPr>
              <a:t>) </a:t>
            </a:r>
          </a:p>
          <a:p>
            <a:endParaRPr lang="en-US" sz="2400" dirty="0"/>
          </a:p>
          <a:p>
            <a:pPr marL="342900" indent="-342900" eaLnBrk="1" hangingPunct="1">
              <a:spcAft>
                <a:spcPts val="1800"/>
              </a:spcAft>
              <a:buClr>
                <a:srgbClr val="4C4C4C"/>
              </a:buClr>
              <a:buSzTx/>
            </a:pPr>
            <a:r>
              <a:rPr lang="en-US" sz="2200" dirty="0">
                <a:latin typeface="Arial" charset="0"/>
                <a:ea typeface="Arial" charset="0"/>
                <a:cs typeface="Arial" charset="0"/>
              </a:rPr>
              <a:t>Which style do you like better?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9</a:t>
            </a:r>
            <a:r>
              <a:rPr lang="mr-IN" sz="2200" dirty="0">
                <a:latin typeface="Arial" charset="0"/>
                <a:ea typeface="Arial" charset="0"/>
                <a:cs typeface="Arial" charset="0"/>
              </a:rPr>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p:cNvSpPr txBox="1"/>
          <p:nvPr/>
        </p:nvSpPr>
        <p:spPr>
          <a:xfrm rot="19418932">
            <a:off x="443680" y="2619311"/>
            <a:ext cx="762000" cy="461665"/>
          </a:xfrm>
          <a:prstGeom prst="rect">
            <a:avLst/>
          </a:prstGeom>
          <a:noFill/>
        </p:spPr>
        <p:txBody>
          <a:bodyPr wrap="square" rtlCol="0">
            <a:spAutoFit/>
          </a:bodyPr>
          <a:lstStyle/>
          <a:p>
            <a:r>
              <a:rPr lang="en-US" b="1" dirty="0">
                <a:solidFill>
                  <a:schemeClr val="accent1"/>
                </a:solidFill>
              </a:rPr>
              <a:t>A</a:t>
            </a:r>
          </a:p>
        </p:txBody>
      </p:sp>
      <p:sp>
        <p:nvSpPr>
          <p:cNvPr id="7" name="TextBox 6"/>
          <p:cNvSpPr txBox="1"/>
          <p:nvPr/>
        </p:nvSpPr>
        <p:spPr>
          <a:xfrm rot="19418932">
            <a:off x="519878" y="3516715"/>
            <a:ext cx="762000" cy="461665"/>
          </a:xfrm>
          <a:prstGeom prst="rect">
            <a:avLst/>
          </a:prstGeom>
          <a:noFill/>
        </p:spPr>
        <p:txBody>
          <a:bodyPr wrap="square" rtlCol="0">
            <a:spAutoFit/>
          </a:bodyPr>
          <a:lstStyle/>
          <a:p>
            <a:r>
              <a:rPr lang="en-US" b="1" dirty="0">
                <a:solidFill>
                  <a:schemeClr val="accent1"/>
                </a:solidFill>
              </a:rPr>
              <a:t>B</a:t>
            </a:r>
          </a:p>
        </p:txBody>
      </p:sp>
    </p:spTree>
    <p:extLst>
      <p:ext uri="{BB962C8B-B14F-4D97-AF65-F5344CB8AC3E}">
        <p14:creationId xmlns:p14="http://schemas.microsoft.com/office/powerpoint/2010/main" val="203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283464" y="2160337"/>
            <a:ext cx="8839200" cy="296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Suppose we want to look at how much sodium is in our menu. Would taking the mean or median be more accurate? Why or why not?</a:t>
            </a:r>
          </a:p>
          <a:p>
            <a:pPr marL="234950" indent="-217488" fontAlgn="ctr">
              <a:buClr>
                <a:schemeClr val="bg1"/>
              </a:buClr>
            </a:pPr>
            <a:endParaRPr lang="en-US" sz="2200" dirty="0"/>
          </a:p>
          <a:p>
            <a:pPr marL="234950" indent="-217488" fontAlgn="ctr">
              <a:buClr>
                <a:schemeClr val="bg1"/>
              </a:buClr>
            </a:pPr>
            <a:r>
              <a:rPr lang="en-US" sz="2200" dirty="0"/>
              <a:t>Suppose we want to know how long the average person on Earth lives. Would taking the mean of </a:t>
            </a:r>
            <a:r>
              <a:rPr lang="en-US" sz="2200" dirty="0">
                <a:latin typeface="Courier New" charset="0"/>
                <a:ea typeface="Courier New" charset="0"/>
                <a:cs typeface="Courier New" charset="0"/>
              </a:rPr>
              <a:t>median-life-expectancy</a:t>
            </a:r>
            <a:r>
              <a:rPr lang="en-US" sz="2200" dirty="0"/>
              <a:t> give us the answer? Why or why not?</a:t>
            </a:r>
          </a:p>
          <a:p>
            <a:pPr marL="234950" indent="-217488">
              <a:buClr>
                <a:schemeClr val="bg1"/>
              </a:buClr>
            </a:pP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037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389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nSpc>
                <a:spcPct val="150000"/>
              </a:lnSpc>
            </a:pPr>
            <a:r>
              <a:rPr lang="en-US" sz="2400" i="1" dirty="0"/>
              <a:t>“According to the US Census Bureau, the average American household earned more than $45,000 in 2003 - more than 3x the poverty line that year. Does that mean only a small percentage of Americans were in poverty that year?”</a:t>
            </a:r>
            <a:endParaRPr lang="en-US" sz="2400" dirty="0"/>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110913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p:txBody>
          <a:bodyPr/>
          <a:lstStyle/>
          <a:p>
            <a:pPr marL="0" indent="0">
              <a:buNone/>
            </a:pPr>
            <a:r>
              <a:rPr lang="en-US" b="1" dirty="0"/>
              <a:t>Principle 1:</a:t>
            </a:r>
            <a:r>
              <a:rPr lang="en-US" dirty="0"/>
              <a:t> It should be </a:t>
            </a:r>
            <a:r>
              <a:rPr lang="en-US" i="1" dirty="0"/>
              <a:t>authentic</a:t>
            </a:r>
            <a:endParaRPr lang="en-US" dirty="0"/>
          </a:p>
          <a:p>
            <a:pPr marL="0" indent="0">
              <a:buNone/>
            </a:pPr>
            <a:endParaRPr lang="en-US" b="1" dirty="0"/>
          </a:p>
          <a:p>
            <a:pPr marL="0" indent="0">
              <a:buNone/>
            </a:pPr>
            <a:endParaRPr lang="en-US" b="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406831"/>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Centers of Your Dataset</a:t>
            </a:r>
          </a:p>
        </p:txBody>
      </p:sp>
      <p:sp>
        <p:nvSpPr>
          <p:cNvPr id="4" name="Rectangle 3"/>
          <p:cNvSpPr>
            <a:spLocks noChangeArrowheads="1"/>
          </p:cNvSpPr>
          <p:nvPr/>
        </p:nvSpPr>
        <p:spPr bwMode="auto">
          <a:xfrm>
            <a:off x="304800" y="1819275"/>
            <a:ext cx="86106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000" dirty="0"/>
              <a:t>Open your Final Project files (code and report)</a:t>
            </a:r>
          </a:p>
          <a:p>
            <a:pPr marL="234950" indent="-217488" fontAlgn="ctr">
              <a:buClr>
                <a:schemeClr val="bg1"/>
              </a:buClr>
            </a:pPr>
            <a:endParaRPr lang="en-US" sz="2000" dirty="0"/>
          </a:p>
          <a:p>
            <a:pPr marL="234950" indent="-217488" fontAlgn="ctr">
              <a:buClr>
                <a:schemeClr val="bg1"/>
              </a:buClr>
            </a:pPr>
            <a:r>
              <a:rPr lang="en-US" sz="2000" dirty="0"/>
              <a:t>Answer Question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574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a:latin typeface="Arial" charset="0"/>
                <a:ea typeface="Arial" charset="0"/>
                <a:cs typeface="Arial" charset="0"/>
              </a:rPr>
              <a:t>“</a:t>
            </a:r>
            <a:r>
              <a:rPr lang="en-US" sz="2000" i="1" dirty="0"/>
              <a:t>A stranger invites you to play a game. You start by guessing a number between 2 and 12. The stranger rolls two dice, and add the numbers together. If that sum is the number you guessed, you win the jackpot, but if  		your number is wrong, then you lose your money. What 					are your odds of winning this game? Are 				they good enough that it’s worth playing?</a:t>
            </a:r>
          </a:p>
          <a:p>
            <a:pPr eaLnBrk="1" hangingPunct="1">
              <a:lnSpc>
                <a:spcPct val="150000"/>
              </a:lnSpc>
              <a:spcAft>
                <a:spcPts val="1800"/>
              </a:spcAft>
              <a:buClr>
                <a:srgbClr val="4C4C4C"/>
              </a:buClr>
              <a:buSzTx/>
              <a:buNone/>
              <a:tabLst/>
            </a:pPr>
            <a:endParaRPr lang="en-US" sz="2000" dirty="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a:latin typeface="Arial" charset="0"/>
                <a:ea typeface="Arial" charset="0"/>
                <a:cs typeface="Arial" charset="0"/>
              </a:rPr>
              <a:t>Write your hypothesis on Page 17</a:t>
            </a:r>
          </a:p>
        </p:txBody>
      </p:sp>
      <p:pic>
        <p:nvPicPr>
          <p:cNvPr id="3" name="Picture 2"/>
          <p:cNvPicPr>
            <a:picLocks noChangeAspect="1"/>
          </p:cNvPicPr>
          <p:nvPr/>
        </p:nvPicPr>
        <p:blipFill>
          <a:blip r:embed="rId2"/>
          <a:stretch>
            <a:fillRect/>
          </a:stretch>
        </p:blipFill>
        <p:spPr>
          <a:xfrm>
            <a:off x="609600" y="3429000"/>
            <a:ext cx="3352800" cy="2156968"/>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227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24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What are all the possible numbers we could guess? Are they all “equally likely”, or is there a Lucky Number?</a:t>
            </a:r>
          </a:p>
          <a:p>
            <a:pPr marL="342900" indent="-342900" eaLnBrk="1" hangingPunct="1">
              <a:spcAft>
                <a:spcPts val="1800"/>
              </a:spcAft>
              <a:buClr>
                <a:srgbClr val="4C4C4C"/>
              </a:buClr>
              <a:buSzTx/>
            </a:pPr>
            <a:r>
              <a:rPr lang="en-US" sz="2200" dirty="0">
                <a:latin typeface="Arial" charset="0"/>
                <a:ea typeface="Arial" charset="0"/>
                <a:cs typeface="Arial" charset="0"/>
              </a:rPr>
              <a:t>Open the </a:t>
            </a:r>
            <a:r>
              <a:rPr lang="en-US" sz="2200" dirty="0">
                <a:latin typeface="Arial" charset="0"/>
                <a:ea typeface="Arial" charset="0"/>
                <a:cs typeface="Arial" charset="0"/>
                <a:hlinkClick r:id="rId2"/>
              </a:rPr>
              <a:t>Unit 5 Starter File</a:t>
            </a:r>
            <a:r>
              <a:rPr lang="en-US" sz="2200" dirty="0">
                <a:latin typeface="Arial" charset="0"/>
                <a:ea typeface="Arial" charset="0"/>
                <a:cs typeface="Arial" charset="0"/>
              </a:rPr>
              <a:t>, Save a Copy, and click Run.</a:t>
            </a:r>
          </a:p>
          <a:p>
            <a:pPr marL="342900" indent="-342900" eaLnBrk="1" hangingPunct="1">
              <a:spcAft>
                <a:spcPts val="0"/>
              </a:spcAft>
              <a:buClr>
                <a:srgbClr val="4C4C4C"/>
              </a:buClr>
              <a:buSzTx/>
            </a:pPr>
            <a:r>
              <a:rPr lang="en-US" sz="2200" dirty="0">
                <a:latin typeface="Arial" charset="0"/>
                <a:ea typeface="Arial" charset="0"/>
                <a:cs typeface="Arial" charset="0"/>
              </a:rPr>
              <a:t>What do the following expressions evaluate to?</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roll-dice(2)</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roll-dice(100)</a:t>
            </a:r>
            <a:endParaRPr lang="en-US" sz="2200" dirty="0">
              <a:latin typeface="Courier New" charset="0"/>
              <a:ea typeface="Courier New" charset="0"/>
              <a:cs typeface="Courier New" charset="0"/>
            </a:endParaRPr>
          </a:p>
          <a:p>
            <a:pPr marL="342900" indent="-342900" eaLnBrk="1" hangingPunct="1">
              <a:spcBef>
                <a:spcPts val="1000"/>
              </a:spcBef>
              <a:spcAft>
                <a:spcPts val="0"/>
              </a:spcAft>
              <a:buClr>
                <a:srgbClr val="4C4C4C"/>
              </a:buClr>
              <a:buSzTx/>
            </a:pPr>
            <a:r>
              <a:rPr lang="en-US" sz="2200" dirty="0">
                <a:latin typeface="Arial" charset="0"/>
                <a:ea typeface="Arial" charset="0"/>
                <a:cs typeface="Arial" charset="0"/>
              </a:rPr>
              <a:t>What is the contract for </a:t>
            </a:r>
            <a:r>
              <a:rPr lang="en-US" sz="2200" dirty="0">
                <a:latin typeface="Courier New" charset="0"/>
                <a:ea typeface="Courier New" charset="0"/>
                <a:cs typeface="Courier New" charset="0"/>
              </a:rPr>
              <a:t>roll-dice</a:t>
            </a:r>
            <a:r>
              <a:rPr lang="en-US" sz="2200" dirty="0">
                <a:latin typeface="Arial" charset="0"/>
                <a:ea typeface="Arial" charset="0"/>
                <a:cs typeface="Arial" charset="0"/>
              </a:rPr>
              <a:t>?</a:t>
            </a:r>
          </a:p>
          <a:p>
            <a:pPr eaLnBrk="1" hangingPunct="1">
              <a:spcBef>
                <a:spcPts val="1000"/>
              </a:spcBef>
              <a:spcAft>
                <a:spcPts val="0"/>
              </a:spcAft>
              <a:buClr>
                <a:srgbClr val="4C4C4C"/>
              </a:buClr>
              <a:buSzTx/>
              <a:buNone/>
            </a:pPr>
            <a:r>
              <a:rPr lang="en-US" sz="2000" dirty="0">
                <a:solidFill>
                  <a:schemeClr val="accent1"/>
                </a:solidFill>
                <a:latin typeface="Courier New" charset="0"/>
                <a:ea typeface="Courier New" charset="0"/>
                <a:cs typeface="Courier New" charset="0"/>
              </a:rPr>
              <a:t># roll-dice :: </a:t>
            </a:r>
            <a:r>
              <a:rPr lang="en-US" sz="2000" dirty="0">
                <a:solidFill>
                  <a:schemeClr val="accent1"/>
                </a:solidFill>
                <a:latin typeface="Courier New" charset="0"/>
                <a:ea typeface="Courier New" charset="0"/>
                <a:cs typeface="Courier New" charset="0"/>
                <a:sym typeface="Wingdings"/>
              </a:rPr>
              <a:t>Number  </a:t>
            </a:r>
            <a:r>
              <a:rPr lang="en-US" sz="2000" dirty="0">
                <a:solidFill>
                  <a:schemeClr val="accent1"/>
                </a:solidFill>
                <a:latin typeface="Courier New" charset="0"/>
                <a:ea typeface="Courier New" charset="0"/>
                <a:cs typeface="Courier New" charset="0"/>
              </a:rPr>
              <a:t>List&lt;Number&gt;</a:t>
            </a:r>
            <a:endParaRPr lang="en-US" sz="1800" dirty="0">
              <a:latin typeface="Arial" charset="0"/>
              <a:ea typeface="Arial" charset="0"/>
              <a:cs typeface="Arial" charset="0"/>
            </a:endParaRPr>
          </a:p>
          <a:p>
            <a:pPr marL="342900" lvl="1" indent="-342900" eaLnBrk="1" hangingPunct="1">
              <a:spcBef>
                <a:spcPts val="1000"/>
              </a:spcBef>
              <a:spcAft>
                <a:spcPts val="1800"/>
              </a:spcAft>
              <a:buClr>
                <a:srgbClr val="4C4C4C"/>
              </a:buClr>
              <a:buSzTx/>
            </a:pPr>
            <a:r>
              <a:rPr lang="en-US" sz="2200" dirty="0">
                <a:latin typeface="Arial" charset="0"/>
                <a:ea typeface="Arial" charset="0"/>
                <a:cs typeface="Arial" charset="0"/>
              </a:rPr>
              <a:t>Will </a:t>
            </a:r>
            <a:r>
              <a:rPr lang="en-US" sz="1800" dirty="0">
                <a:latin typeface="Courier New" charset="0"/>
                <a:ea typeface="Courier New" charset="0"/>
                <a:cs typeface="Courier New" charset="0"/>
              </a:rPr>
              <a:t>roll-dice(10) </a:t>
            </a:r>
            <a:r>
              <a:rPr lang="en-US" sz="2200" dirty="0">
                <a:latin typeface="Arial" charset="0"/>
                <a:ea typeface="Arial" charset="0"/>
                <a:cs typeface="Arial" charset="0"/>
              </a:rPr>
              <a:t>always return the same thing?</a:t>
            </a:r>
          </a:p>
        </p:txBody>
      </p:sp>
      <p:pic>
        <p:nvPicPr>
          <p:cNvPr id="5" name="Picture 4"/>
          <p:cNvPicPr>
            <a:picLocks noChangeAspect="1"/>
          </p:cNvPicPr>
          <p:nvPr/>
        </p:nvPicPr>
        <p:blipFill>
          <a:blip r:embed="rId3"/>
          <a:stretch>
            <a:fillRect/>
          </a:stretch>
        </p:blipFill>
        <p:spPr>
          <a:xfrm>
            <a:off x="6018331" y="3581400"/>
            <a:ext cx="2897069" cy="1863781"/>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118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Effect transition="in" filter="fade">
                                      <p:cBhvr>
                                        <p:cTn id="41"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61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Use </a:t>
            </a:r>
            <a:r>
              <a:rPr lang="en-US" sz="1800" dirty="0">
                <a:latin typeface="Courier New" charset="0"/>
                <a:ea typeface="Courier New" charset="0"/>
                <a:cs typeface="Courier New" charset="0"/>
              </a:rPr>
              <a:t>roll-dice(10000)</a:t>
            </a:r>
            <a:r>
              <a:rPr lang="en-US" sz="2200" dirty="0">
                <a:latin typeface="Arial" charset="0"/>
                <a:ea typeface="Arial" charset="0"/>
                <a:cs typeface="Arial" charset="0"/>
              </a:rPr>
              <a:t> to define a list of 10,000 sample rolls. </a:t>
            </a:r>
          </a:p>
          <a:p>
            <a:pPr marL="342900" indent="-342900" eaLnBrk="1" hangingPunct="1">
              <a:spcAft>
                <a:spcPts val="1800"/>
              </a:spcAft>
              <a:buClr>
                <a:srgbClr val="4C4C4C"/>
              </a:buClr>
              <a:buSzTx/>
            </a:pPr>
            <a:r>
              <a:rPr lang="en-US" sz="2200" dirty="0">
                <a:latin typeface="Arial" charset="0"/>
                <a:ea typeface="Arial" charset="0"/>
                <a:cs typeface="Arial" charset="0"/>
              </a:rPr>
              <a:t>What are the mean, median and mode of this list?</a:t>
            </a:r>
          </a:p>
          <a:p>
            <a:pPr marL="342900" indent="-342900" eaLnBrk="1" hangingPunct="1">
              <a:spcAft>
                <a:spcPts val="1800"/>
              </a:spcAft>
              <a:buClr>
                <a:srgbClr val="4C4C4C"/>
              </a:buClr>
              <a:buSzTx/>
            </a:pPr>
            <a:r>
              <a:rPr lang="en-US" sz="2200" dirty="0">
                <a:latin typeface="Arial" charset="0"/>
                <a:ea typeface="Arial" charset="0"/>
                <a:cs typeface="Arial" charset="0"/>
              </a:rPr>
              <a:t>7 is certainly the </a:t>
            </a:r>
            <a:r>
              <a:rPr lang="en-US" sz="2200" i="1" dirty="0">
                <a:latin typeface="Arial" charset="0"/>
                <a:ea typeface="Arial" charset="0"/>
                <a:cs typeface="Arial" charset="0"/>
              </a:rPr>
              <a:t>best </a:t>
            </a:r>
            <a:r>
              <a:rPr lang="en-US" sz="2200" dirty="0">
                <a:latin typeface="Arial" charset="0"/>
                <a:ea typeface="Arial" charset="0"/>
                <a:cs typeface="Arial" charset="0"/>
              </a:rPr>
              <a:t>number, but is it “lucky”? </a:t>
            </a:r>
          </a:p>
          <a:p>
            <a:pPr marL="342900" indent="-342900" eaLnBrk="1" hangingPunct="1">
              <a:spcAft>
                <a:spcPts val="1800"/>
              </a:spcAft>
              <a:buClr>
                <a:srgbClr val="4C4C4C"/>
              </a:buClr>
              <a:buSzTx/>
            </a:pPr>
            <a:r>
              <a:rPr lang="en-US" sz="2200" dirty="0">
                <a:latin typeface="Arial" charset="0"/>
                <a:ea typeface="Arial" charset="0"/>
                <a:cs typeface="Arial" charset="0"/>
              </a:rPr>
              <a:t>Will it come up at least 50% of the time, or are we </a:t>
            </a:r>
            <a:r>
              <a:rPr lang="en-US" sz="2200" i="1" dirty="0">
                <a:latin typeface="Arial" charset="0"/>
                <a:ea typeface="Arial" charset="0"/>
                <a:cs typeface="Arial" charset="0"/>
              </a:rPr>
              <a:t>still </a:t>
            </a:r>
            <a:r>
              <a:rPr lang="en-US" sz="2200" dirty="0">
                <a:latin typeface="Arial" charset="0"/>
                <a:ea typeface="Arial" charset="0"/>
                <a:cs typeface="Arial" charset="0"/>
              </a:rPr>
              <a:t>more likely to with that number?</a:t>
            </a:r>
          </a:p>
          <a:p>
            <a:pPr marL="342900" indent="-342900" eaLnBrk="1" hangingPunct="1">
              <a:spcAft>
                <a:spcPts val="1800"/>
              </a:spcAft>
              <a:buClr>
                <a:srgbClr val="4C4C4C"/>
              </a:buClr>
              <a:buSzTx/>
            </a:pPr>
            <a:r>
              <a:rPr lang="en-US" sz="2200" dirty="0">
                <a:latin typeface="Arial" charset="0"/>
                <a:ea typeface="Arial" charset="0"/>
                <a:cs typeface="Arial" charset="0"/>
              </a:rPr>
              <a:t>We need something like a frequency-bar chart</a:t>
            </a:r>
            <a:r>
              <a:rPr lang="mr-IN" sz="2200" dirty="0">
                <a:latin typeface="Arial" charset="0"/>
                <a:ea typeface="Arial" charset="0"/>
                <a:cs typeface="Arial" charset="0"/>
              </a:rPr>
              <a:t>…</a:t>
            </a:r>
            <a:endParaRPr lang="en-US" sz="2400" dirty="0"/>
          </a:p>
          <a:p>
            <a:r>
              <a:rPr lang="en-US" sz="1800" dirty="0">
                <a:latin typeface="Courier New" charset="0"/>
                <a:ea typeface="Courier New" charset="0"/>
                <a:cs typeface="Courier New" charset="0"/>
              </a:rPr>
              <a:t>dice-histogram-series = histogram(roll-dice(10000), 11)</a:t>
            </a:r>
          </a:p>
          <a:p>
            <a:r>
              <a:rPr lang="en-US" sz="1800" dirty="0">
                <a:latin typeface="Courier New" charset="0"/>
                <a:ea typeface="Courier New" charset="0"/>
                <a:cs typeface="Courier New" charset="0"/>
              </a:rPr>
              <a:t>dice-histogram=draw-plot(“dice rolls”, dice-histogram-series)</a:t>
            </a:r>
          </a:p>
          <a:p>
            <a:pPr marL="342900" indent="-342900" eaLnBrk="1" hangingPunct="1">
              <a:spcAft>
                <a:spcPts val="1800"/>
              </a:spcAft>
              <a:buClr>
                <a:srgbClr val="4C4C4C"/>
              </a:buClr>
              <a:buSzTx/>
            </a:pPr>
            <a:endParaRPr 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668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second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p>
          <a:p>
            <a:pPr marL="342900" indent="-342900" eaLnBrk="1" hangingPunct="1">
              <a:spcAft>
                <a:spcPts val="1800"/>
              </a:spcAft>
              <a:buClr>
                <a:srgbClr val="4C4C4C"/>
              </a:buClr>
              <a:buSzTx/>
            </a:pPr>
            <a:r>
              <a:rPr lang="en-US" sz="2200" dirty="0">
                <a:latin typeface="Arial" charset="0"/>
                <a:ea typeface="Arial" charset="0"/>
                <a:cs typeface="Arial" charset="0"/>
              </a:rPr>
              <a:t>Why is 11 ideal?</a:t>
            </a:r>
          </a:p>
          <a:p>
            <a:pPr marL="1085850" lvl="1" indent="-342900" eaLnBrk="1" hangingPunct="1">
              <a:spcAft>
                <a:spcPts val="1800"/>
              </a:spcAft>
              <a:buClr>
                <a:srgbClr val="4C4C4C"/>
              </a:buClr>
              <a:buSzTx/>
            </a:pPr>
            <a:r>
              <a:rPr lang="en-US" sz="1800" dirty="0">
                <a:latin typeface="Arial" charset="0"/>
                <a:ea typeface="Arial" charset="0"/>
                <a:cs typeface="Arial" charset="0"/>
              </a:rPr>
              <a:t>It accurately covers all possible rolls (it’s “big enough”)</a:t>
            </a:r>
          </a:p>
          <a:p>
            <a:pPr marL="1085850" lvl="1" indent="-342900" eaLnBrk="1" hangingPunct="1">
              <a:spcAft>
                <a:spcPts val="1800"/>
              </a:spcAft>
              <a:buClr>
                <a:srgbClr val="4C4C4C"/>
              </a:buClr>
              <a:buSzTx/>
            </a:pPr>
            <a:r>
              <a:rPr lang="en-US" sz="1800" dirty="0">
                <a:latin typeface="Arial" charset="0"/>
                <a:ea typeface="Arial" charset="0"/>
                <a:cs typeface="Arial" charset="0"/>
              </a:rPr>
              <a:t>There are no relevant values left out (it’s “small enough”)</a:t>
            </a:r>
          </a:p>
          <a:p>
            <a:pPr marL="342900" indent="-342900" eaLnBrk="1" hangingPunct="1">
              <a:spcAft>
                <a:spcPts val="1800"/>
              </a:spcAft>
              <a:buClr>
                <a:srgbClr val="4C4C4C"/>
              </a:buClr>
              <a:buSzTx/>
            </a:pPr>
            <a:r>
              <a:rPr lang="en-US" sz="2200" dirty="0">
                <a:latin typeface="Arial" charset="0"/>
                <a:ea typeface="Arial" charset="0"/>
                <a:cs typeface="Arial" charset="0"/>
              </a:rPr>
              <a:t>Turn to Page 18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a:latin typeface="Courier New" charset="0"/>
                <a:ea typeface="Courier New" charset="0"/>
                <a:cs typeface="Courier New" charset="0"/>
              </a:rPr>
              <a:t>calories</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nutrition</a:t>
            </a: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err="1">
                <a:latin typeface="Courier New" charset="0"/>
                <a:ea typeface="Courier New" charset="0"/>
                <a:cs typeface="Courier New" charset="0"/>
              </a:rPr>
              <a:t>gdp</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countries</a:t>
            </a:r>
          </a:p>
        </p:txBody>
      </p:sp>
      <p:pic>
        <p:nvPicPr>
          <p:cNvPr id="5" name="Picture 4"/>
          <p:cNvPicPr>
            <a:picLocks noChangeAspect="1"/>
          </p:cNvPicPr>
          <p:nvPr/>
        </p:nvPicPr>
        <p:blipFill>
          <a:blip r:embed="rId3"/>
          <a:stretch>
            <a:fillRect/>
          </a:stretch>
        </p:blipFill>
        <p:spPr>
          <a:xfrm>
            <a:off x="6096000" y="2057400"/>
            <a:ext cx="2842694" cy="1828800"/>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
        <p:nvSpPr>
          <p:cNvPr id="7" name="Rectangle 6"/>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a:latin typeface="Arial" charset="0"/>
                <a:ea typeface="Arial" charset="0"/>
                <a:cs typeface="Arial" charset="0"/>
              </a:rPr>
              <a:t>“</a:t>
            </a:r>
            <a:r>
              <a:rPr lang="en-US" sz="2000" i="1" dirty="0"/>
              <a:t>A stranger invites you to play a game. You start by guessing a number between 2 and 12. The stranger rolls two dice, and add the numbers together. If that sum is the number you guessed, you win the jackpot, but if  		your number is wrong, then you lose your money. What 					are your odds of winning this game? Are 				they good enough that it’s worth playing?</a:t>
            </a:r>
          </a:p>
          <a:p>
            <a:pPr eaLnBrk="1" hangingPunct="1">
              <a:lnSpc>
                <a:spcPct val="150000"/>
              </a:lnSpc>
              <a:spcAft>
                <a:spcPts val="1800"/>
              </a:spcAft>
              <a:buClr>
                <a:srgbClr val="4C4C4C"/>
              </a:buClr>
              <a:buSzTx/>
              <a:buNone/>
              <a:tabLst/>
            </a:pPr>
            <a:endParaRPr lang="en-US" sz="2000" dirty="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a:latin typeface="Arial" charset="0"/>
                <a:ea typeface="Arial" charset="0"/>
                <a:cs typeface="Arial" charset="0"/>
              </a:rPr>
              <a:t>Write your findings on Page 17</a:t>
            </a:r>
          </a:p>
        </p:txBody>
      </p:sp>
      <p:pic>
        <p:nvPicPr>
          <p:cNvPr id="8" name="Picture 7"/>
          <p:cNvPicPr>
            <a:picLocks noChangeAspect="1"/>
          </p:cNvPicPr>
          <p:nvPr/>
        </p:nvPicPr>
        <p:blipFill>
          <a:blip r:embed="rId2"/>
          <a:stretch>
            <a:fillRect/>
          </a:stretch>
        </p:blipFill>
        <p:spPr>
          <a:xfrm>
            <a:off x="609600" y="3429000"/>
            <a:ext cx="3352800" cy="2156968"/>
          </a:xfrm>
          <a:prstGeom prst="rect">
            <a:avLst/>
          </a:prstGeom>
        </p:spPr>
      </p:pic>
    </p:spTree>
    <p:extLst>
      <p:ext uri="{BB962C8B-B14F-4D97-AF65-F5344CB8AC3E}">
        <p14:creationId xmlns:p14="http://schemas.microsoft.com/office/powerpoint/2010/main" val="45044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More Practice with Histograms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76824"/>
            <a:ext cx="8839200"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tabLst>
                <a:tab pos="2227263" algn="l"/>
                <a:tab pos="4746625" algn="l"/>
              </a:tabLst>
            </a:pPr>
            <a:r>
              <a:rPr lang="en-US" sz="2200" dirty="0">
                <a:latin typeface="Arial" charset="0"/>
                <a:ea typeface="Arial" charset="0"/>
                <a:cs typeface="Arial" charset="0"/>
              </a:rPr>
              <a:t>Turn to Page 19</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tabLst>
                <a:tab pos="2227263" algn="l"/>
                <a:tab pos="4746625" algn="l"/>
              </a:tabLst>
            </a:pPr>
            <a:r>
              <a:rPr lang="en-US" sz="2200" dirty="0"/>
              <a:t>You want to rent a shuttle bus to take people from the airport to an event. You know what time everyone’s fight lands, and they all arrive between 8am and 8pm. What would be a good bin-size to determine how many busses you’ll need?</a:t>
            </a:r>
          </a:p>
          <a:p>
            <a:pPr marL="342900" indent="-342900" eaLnBrk="1" hangingPunct="1">
              <a:spcAft>
                <a:spcPts val="1800"/>
              </a:spcAft>
              <a:buClr>
                <a:srgbClr val="4C4C4C"/>
              </a:buClr>
              <a:buSzTx/>
              <a:tabLst>
                <a:tab pos="2227263" algn="l"/>
                <a:tab pos="4746625" algn="l"/>
              </a:tabLst>
            </a:pPr>
            <a:r>
              <a:rPr lang="en-US" sz="2200" dirty="0"/>
              <a:t>Open your Final Project files (code and report)</a:t>
            </a:r>
          </a:p>
          <a:p>
            <a:pPr marL="342900" indent="-342900" eaLnBrk="1" hangingPunct="1">
              <a:spcAft>
                <a:spcPts val="1800"/>
              </a:spcAft>
              <a:buClr>
                <a:srgbClr val="4C4C4C"/>
              </a:buClr>
              <a:buSzTx/>
              <a:tabLst>
                <a:tab pos="2227263" algn="l"/>
                <a:tab pos="4746625" algn="l"/>
              </a:tabLst>
            </a:pPr>
            <a:r>
              <a:rPr lang="en-US" sz="2200" dirty="0"/>
              <a:t>Answer Question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328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3400" y="2331690"/>
            <a:ext cx="8455025" cy="331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r>
              <a:rPr lang="en-US" sz="3600" i="1" dirty="0"/>
              <a:t>“The more you pay at a </a:t>
            </a:r>
            <a:endParaRPr lang="en-US" sz="3600" i="1" dirty="0" smtClean="0"/>
          </a:p>
          <a:p>
            <a:r>
              <a:rPr lang="en-US" sz="3600" i="1" dirty="0" smtClean="0"/>
              <a:t>restaurant</a:t>
            </a:r>
            <a:r>
              <a:rPr lang="en-US" sz="3600" i="1" dirty="0"/>
              <a:t>, the better it is.”</a:t>
            </a:r>
            <a:endParaRPr lang="en-US" sz="3600" dirty="0"/>
          </a:p>
          <a:p>
            <a:endParaRPr lang="en-US" sz="3600" i="1" dirty="0" smtClean="0"/>
          </a:p>
          <a:p>
            <a:r>
              <a:rPr lang="en-US" sz="3600" dirty="0" smtClean="0"/>
              <a:t>Do </a:t>
            </a:r>
            <a:r>
              <a:rPr lang="en-US" sz="3600" dirty="0"/>
              <a:t>you agree?</a:t>
            </a: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hypothesis on Page 20</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2"/>
          <a:stretch>
            <a:fillRect/>
          </a:stretch>
        </p:blipFill>
        <p:spPr>
          <a:xfrm>
            <a:off x="6245225" y="1295400"/>
            <a:ext cx="2743200" cy="1828800"/>
          </a:xfrm>
          <a:prstGeom prst="rect">
            <a:avLst/>
          </a:prstGeom>
        </p:spPr>
      </p:pic>
    </p:spTree>
    <p:extLst>
      <p:ext uri="{BB962C8B-B14F-4D97-AF65-F5344CB8AC3E}">
        <p14:creationId xmlns:p14="http://schemas.microsoft.com/office/powerpoint/2010/main" val="2085875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Dataset: </a:t>
            </a:r>
            <a:r>
              <a:rPr lang="en-US" dirty="0">
                <a:latin typeface="Courier New" charset="0"/>
                <a:ea typeface="Courier New" charset="0"/>
                <a:cs typeface="Courier New" charset="0"/>
              </a:rPr>
              <a:t>restaurants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119696"/>
              </p:ext>
            </p:extLst>
          </p:nvPr>
        </p:nvGraphicFramePr>
        <p:xfrm>
          <a:off x="304800" y="1676400"/>
          <a:ext cx="8686800" cy="376428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xmlns="" val="20000"/>
                    </a:ext>
                  </a:extLst>
                </a:gridCol>
                <a:gridCol w="2895600">
                  <a:extLst>
                    <a:ext uri="{9D8B030D-6E8A-4147-A177-3AD203B41FA5}">
                      <a16:colId xmlns:a16="http://schemas.microsoft.com/office/drawing/2014/main" xmlns="" val="20001"/>
                    </a:ext>
                  </a:extLst>
                </a:gridCol>
                <a:gridCol w="2895600">
                  <a:extLst>
                    <a:ext uri="{9D8B030D-6E8A-4147-A177-3AD203B41FA5}">
                      <a16:colId xmlns:a16="http://schemas.microsoft.com/office/drawing/2014/main" xmlns="" val="20002"/>
                    </a:ext>
                  </a:extLst>
                </a:gridCol>
              </a:tblGrid>
              <a:tr h="370840">
                <a:tc>
                  <a:txBody>
                    <a:bodyPr/>
                    <a:lstStyle/>
                    <a:p>
                      <a:pPr algn="l"/>
                      <a:r>
                        <a:rPr lang="en-US" sz="2200" b="0" dirty="0">
                          <a:effectLst/>
                        </a:rPr>
                        <a:t>name</a:t>
                      </a:r>
                    </a:p>
                  </a:txBody>
                  <a:tcPr marL="0" marR="0" anchor="ctr"/>
                </a:tc>
                <a:tc>
                  <a:txBody>
                    <a:bodyPr/>
                    <a:lstStyle/>
                    <a:p>
                      <a:pPr algn="ctr"/>
                      <a:r>
                        <a:rPr lang="en-US" sz="2200" b="0">
                          <a:effectLst/>
                        </a:rPr>
                        <a:t>price</a:t>
                      </a:r>
                    </a:p>
                  </a:txBody>
                  <a:tcPr marL="0" marR="0" anchor="ctr"/>
                </a:tc>
                <a:tc>
                  <a:txBody>
                    <a:bodyPr/>
                    <a:lstStyle/>
                    <a:p>
                      <a:pPr algn="ctr"/>
                      <a:r>
                        <a:rPr lang="en-US" sz="2200" b="0" dirty="0">
                          <a:effectLst/>
                        </a:rPr>
                        <a:t>rating</a:t>
                      </a:r>
                    </a:p>
                  </a:txBody>
                  <a:tcPr marL="0" marR="0" anchor="ctr"/>
                </a:tc>
                <a:extLst>
                  <a:ext uri="{0D108BD9-81ED-4DB2-BD59-A6C34878D82A}">
                    <a16:rowId xmlns:a16="http://schemas.microsoft.com/office/drawing/2014/main" xmlns="" val="10000"/>
                  </a:ext>
                </a:extLst>
              </a:tr>
              <a:tr h="370840">
                <a:tc>
                  <a:txBody>
                    <a:bodyPr/>
                    <a:lstStyle/>
                    <a:p>
                      <a:pPr algn="l"/>
                      <a:r>
                        <a:rPr lang="en-US" dirty="0">
                          <a:effectLst/>
                        </a:rPr>
                        <a:t>"Family Diner"</a:t>
                      </a:r>
                    </a:p>
                  </a:txBody>
                  <a:tcPr marL="0" marR="0" anchor="ctr"/>
                </a:tc>
                <a:tc>
                  <a:txBody>
                    <a:bodyPr/>
                    <a:lstStyle/>
                    <a:p>
                      <a:pPr algn="ctr"/>
                      <a:r>
                        <a:rPr lang="hr-HR">
                          <a:effectLst/>
                        </a:rPr>
                        <a:t>13.21</a:t>
                      </a:r>
                    </a:p>
                  </a:txBody>
                  <a:tcPr marL="0" marR="0" anchor="ctr"/>
                </a:tc>
                <a:tc>
                  <a:txBody>
                    <a:bodyPr/>
                    <a:lstStyle/>
                    <a:p>
                      <a:pPr algn="ctr"/>
                      <a:r>
                        <a:rPr lang="hr-HR">
                          <a:effectLst/>
                        </a:rPr>
                        <a:t>4.5</a:t>
                      </a:r>
                    </a:p>
                  </a:txBody>
                  <a:tcPr marL="0" marR="0" anchor="ctr"/>
                </a:tc>
                <a:extLst>
                  <a:ext uri="{0D108BD9-81ED-4DB2-BD59-A6C34878D82A}">
                    <a16:rowId xmlns:a16="http://schemas.microsoft.com/office/drawing/2014/main" xmlns="" val="10001"/>
                  </a:ext>
                </a:extLst>
              </a:tr>
              <a:tr h="370840">
                <a:tc>
                  <a:txBody>
                    <a:bodyPr/>
                    <a:lstStyle/>
                    <a:p>
                      <a:pPr algn="l"/>
                      <a:r>
                        <a:rPr lang="en-US">
                          <a:effectLst/>
                        </a:rPr>
                        <a:t>"Geoff’s Sandwiches"</a:t>
                      </a:r>
                    </a:p>
                  </a:txBody>
                  <a:tcPr marL="0" marR="0" anchor="ctr"/>
                </a:tc>
                <a:tc>
                  <a:txBody>
                    <a:bodyPr/>
                    <a:lstStyle/>
                    <a:p>
                      <a:pPr algn="ctr"/>
                      <a:r>
                        <a:rPr lang="hr-HR">
                          <a:effectLst/>
                        </a:rPr>
                        <a:t>10.23</a:t>
                      </a:r>
                    </a:p>
                  </a:txBody>
                  <a:tcPr marL="0" marR="0" anchor="ctr"/>
                </a:tc>
                <a:tc>
                  <a:txBody>
                    <a:bodyPr/>
                    <a:lstStyle/>
                    <a:p>
                      <a:pPr algn="ctr"/>
                      <a:r>
                        <a:rPr lang="hr-HR">
                          <a:effectLst/>
                        </a:rPr>
                        <a:t>4.1</a:t>
                      </a:r>
                    </a:p>
                  </a:txBody>
                  <a:tcPr marL="0" marR="0" anchor="ctr"/>
                </a:tc>
                <a:extLst>
                  <a:ext uri="{0D108BD9-81ED-4DB2-BD59-A6C34878D82A}">
                    <a16:rowId xmlns:a16="http://schemas.microsoft.com/office/drawing/2014/main" xmlns="" val="10002"/>
                  </a:ext>
                </a:extLst>
              </a:tr>
              <a:tr h="370840">
                <a:tc>
                  <a:txBody>
                    <a:bodyPr/>
                    <a:lstStyle/>
                    <a:p>
                      <a:pPr algn="l"/>
                      <a:r>
                        <a:rPr lang="en-US">
                          <a:effectLst/>
                        </a:rPr>
                        <a:t>"Best Burger"</a:t>
                      </a:r>
                    </a:p>
                  </a:txBody>
                  <a:tcPr marL="0" marR="0" anchor="ctr"/>
                </a:tc>
                <a:tc>
                  <a:txBody>
                    <a:bodyPr/>
                    <a:lstStyle/>
                    <a:p>
                      <a:pPr algn="ctr"/>
                      <a:r>
                        <a:rPr lang="hr-HR">
                          <a:effectLst/>
                        </a:rPr>
                        <a:t>6.52</a:t>
                      </a:r>
                    </a:p>
                  </a:txBody>
                  <a:tcPr marL="0" marR="0" anchor="ctr"/>
                </a:tc>
                <a:tc>
                  <a:txBody>
                    <a:bodyPr/>
                    <a:lstStyle/>
                    <a:p>
                      <a:pPr algn="ctr"/>
                      <a:r>
                        <a:rPr lang="hr-HR">
                          <a:effectLst/>
                        </a:rPr>
                        <a:t>2.9</a:t>
                      </a:r>
                    </a:p>
                  </a:txBody>
                  <a:tcPr marL="0" marR="0" anchor="ctr"/>
                </a:tc>
                <a:extLst>
                  <a:ext uri="{0D108BD9-81ED-4DB2-BD59-A6C34878D82A}">
                    <a16:rowId xmlns:a16="http://schemas.microsoft.com/office/drawing/2014/main" xmlns="" val="10003"/>
                  </a:ext>
                </a:extLst>
              </a:tr>
              <a:tr h="370840">
                <a:tc>
                  <a:txBody>
                    <a:bodyPr/>
                    <a:lstStyle/>
                    <a:p>
                      <a:pPr algn="l"/>
                      <a:r>
                        <a:rPr lang="en-US">
                          <a:effectLst/>
                        </a:rPr>
                        <a:t>"Riverside Grille"</a:t>
                      </a:r>
                    </a:p>
                  </a:txBody>
                  <a:tcPr marL="0" marR="0" anchor="ctr"/>
                </a:tc>
                <a:tc>
                  <a:txBody>
                    <a:bodyPr/>
                    <a:lstStyle/>
                    <a:p>
                      <a:pPr algn="ctr"/>
                      <a:r>
                        <a:rPr lang="hr-HR">
                          <a:effectLst/>
                        </a:rPr>
                        <a:t>19.56</a:t>
                      </a:r>
                    </a:p>
                  </a:txBody>
                  <a:tcPr marL="0" marR="0" anchor="ctr"/>
                </a:tc>
                <a:tc>
                  <a:txBody>
                    <a:bodyPr/>
                    <a:lstStyle/>
                    <a:p>
                      <a:pPr algn="ctr"/>
                      <a:r>
                        <a:rPr lang="hr-HR">
                          <a:effectLst/>
                        </a:rPr>
                        <a:t>4.9</a:t>
                      </a:r>
                    </a:p>
                  </a:txBody>
                  <a:tcPr marL="0" marR="0" anchor="ctr"/>
                </a:tc>
                <a:extLst>
                  <a:ext uri="{0D108BD9-81ED-4DB2-BD59-A6C34878D82A}">
                    <a16:rowId xmlns:a16="http://schemas.microsoft.com/office/drawing/2014/main" xmlns="" val="10004"/>
                  </a:ext>
                </a:extLst>
              </a:tr>
              <a:tr h="370840">
                <a:tc>
                  <a:txBody>
                    <a:bodyPr/>
                    <a:lstStyle/>
                    <a:p>
                      <a:pPr algn="l"/>
                      <a:r>
                        <a:rPr lang="en-US">
                          <a:effectLst/>
                        </a:rPr>
                        <a:t>"Jackie’s BBQ"</a:t>
                      </a:r>
                    </a:p>
                  </a:txBody>
                  <a:tcPr marL="0" marR="0" anchor="ctr"/>
                </a:tc>
                <a:tc>
                  <a:txBody>
                    <a:bodyPr/>
                    <a:lstStyle/>
                    <a:p>
                      <a:pPr algn="ctr"/>
                      <a:r>
                        <a:rPr lang="nb-NO">
                          <a:effectLst/>
                        </a:rPr>
                        <a:t>5.57</a:t>
                      </a:r>
                    </a:p>
                  </a:txBody>
                  <a:tcPr marL="0" marR="0" anchor="ctr"/>
                </a:tc>
                <a:tc>
                  <a:txBody>
                    <a:bodyPr/>
                    <a:lstStyle/>
                    <a:p>
                      <a:pPr algn="ctr"/>
                      <a:r>
                        <a:rPr lang="hr-HR">
                          <a:effectLst/>
                        </a:rPr>
                        <a:t>2.3</a:t>
                      </a:r>
                    </a:p>
                  </a:txBody>
                  <a:tcPr marL="0" marR="0" anchor="ctr"/>
                </a:tc>
                <a:extLst>
                  <a:ext uri="{0D108BD9-81ED-4DB2-BD59-A6C34878D82A}">
                    <a16:rowId xmlns:a16="http://schemas.microsoft.com/office/drawing/2014/main" xmlns="" val="10005"/>
                  </a:ext>
                </a:extLst>
              </a:tr>
              <a:tr h="370840">
                <a:tc>
                  <a:txBody>
                    <a:bodyPr/>
                    <a:lstStyle/>
                    <a:p>
                      <a:pPr algn="l"/>
                      <a:r>
                        <a:rPr lang="en-US">
                          <a:effectLst/>
                        </a:rPr>
                        <a:t>"La Taqueria"</a:t>
                      </a:r>
                    </a:p>
                  </a:txBody>
                  <a:tcPr marL="0" marR="0" anchor="ctr"/>
                </a:tc>
                <a:tc>
                  <a:txBody>
                    <a:bodyPr/>
                    <a:lstStyle/>
                    <a:p>
                      <a:pPr algn="ctr"/>
                      <a:r>
                        <a:rPr lang="hr-HR">
                          <a:effectLst/>
                        </a:rPr>
                        <a:t>9.72</a:t>
                      </a:r>
                    </a:p>
                  </a:txBody>
                  <a:tcPr marL="0" marR="0" anchor="ctr"/>
                </a:tc>
                <a:tc>
                  <a:txBody>
                    <a:bodyPr/>
                    <a:lstStyle/>
                    <a:p>
                      <a:pPr algn="ctr"/>
                      <a:r>
                        <a:rPr lang="en-US">
                          <a:effectLst/>
                        </a:rPr>
                        <a:t>4</a:t>
                      </a:r>
                    </a:p>
                  </a:txBody>
                  <a:tcPr marL="0" marR="0" anchor="ctr"/>
                </a:tc>
                <a:extLst>
                  <a:ext uri="{0D108BD9-81ED-4DB2-BD59-A6C34878D82A}">
                    <a16:rowId xmlns:a16="http://schemas.microsoft.com/office/drawing/2014/main" xmlns="" val="10006"/>
                  </a:ext>
                </a:extLst>
              </a:tr>
              <a:tr h="370840">
                <a:tc>
                  <a:txBody>
                    <a:bodyPr/>
                    <a:lstStyle/>
                    <a:p>
                      <a:pPr algn="l"/>
                      <a:r>
                        <a:rPr lang="en-US">
                          <a:effectLst/>
                        </a:rPr>
                        <a:t>"Bebop Bar"</a:t>
                      </a:r>
                    </a:p>
                  </a:txBody>
                  <a:tcPr marL="0" marR="0" anchor="ctr"/>
                </a:tc>
                <a:tc>
                  <a:txBody>
                    <a:bodyPr/>
                    <a:lstStyle/>
                    <a:p>
                      <a:pPr algn="ctr"/>
                      <a:r>
                        <a:rPr lang="nb-NO">
                          <a:effectLst/>
                        </a:rPr>
                        <a:t>7.2</a:t>
                      </a:r>
                    </a:p>
                  </a:txBody>
                  <a:tcPr marL="0" marR="0" anchor="ctr"/>
                </a:tc>
                <a:tc>
                  <a:txBody>
                    <a:bodyPr/>
                    <a:lstStyle/>
                    <a:p>
                      <a:pPr algn="ctr"/>
                      <a:r>
                        <a:rPr lang="hr-HR">
                          <a:effectLst/>
                        </a:rPr>
                        <a:t>3.3</a:t>
                      </a:r>
                    </a:p>
                  </a:txBody>
                  <a:tcPr marL="0" marR="0" anchor="ctr"/>
                </a:tc>
                <a:extLst>
                  <a:ext uri="{0D108BD9-81ED-4DB2-BD59-A6C34878D82A}">
                    <a16:rowId xmlns:a16="http://schemas.microsoft.com/office/drawing/2014/main" xmlns="" val="10007"/>
                  </a:ext>
                </a:extLst>
              </a:tr>
              <a:tr h="370840">
                <a:tc>
                  <a:txBody>
                    <a:bodyPr/>
                    <a:lstStyle/>
                    <a:p>
                      <a:pPr algn="l"/>
                      <a:r>
                        <a:rPr lang="en-US" dirty="0">
                          <a:effectLst/>
                        </a:rPr>
                        <a:t>"Spike’s"</a:t>
                      </a:r>
                    </a:p>
                  </a:txBody>
                  <a:tcPr marL="0" marR="0" anchor="ctr"/>
                </a:tc>
                <a:tc>
                  <a:txBody>
                    <a:bodyPr/>
                    <a:lstStyle/>
                    <a:p>
                      <a:pPr algn="ctr"/>
                      <a:r>
                        <a:rPr lang="hr-HR">
                          <a:effectLst/>
                        </a:rPr>
                        <a:t>6.98</a:t>
                      </a:r>
                    </a:p>
                  </a:txBody>
                  <a:tcPr marL="0" marR="0" anchor="ctr"/>
                </a:tc>
                <a:tc>
                  <a:txBody>
                    <a:bodyPr/>
                    <a:lstStyle/>
                    <a:p>
                      <a:pPr algn="ctr"/>
                      <a:r>
                        <a:rPr lang="hr-HR">
                          <a:effectLst/>
                        </a:rPr>
                        <a:t>3.8</a:t>
                      </a:r>
                    </a:p>
                  </a:txBody>
                  <a:tcPr marL="0" marR="0" anchor="ctr"/>
                </a:tc>
                <a:extLst>
                  <a:ext uri="{0D108BD9-81ED-4DB2-BD59-A6C34878D82A}">
                    <a16:rowId xmlns:a16="http://schemas.microsoft.com/office/drawing/2014/main" xmlns="" val="10008"/>
                  </a:ext>
                </a:extLst>
              </a:tr>
              <a:tr h="370840">
                <a:tc>
                  <a:txBody>
                    <a:bodyPr/>
                    <a:lstStyle/>
                    <a:p>
                      <a:pPr algn="l"/>
                      <a:r>
                        <a:rPr lang="en-US" dirty="0">
                          <a:effectLst/>
                        </a:rPr>
                        <a:t>"Fred’s Shake Shack"</a:t>
                      </a:r>
                    </a:p>
                  </a:txBody>
                  <a:tcPr marL="0" marR="0" anchor="ctr"/>
                </a:tc>
                <a:tc>
                  <a:txBody>
                    <a:bodyPr/>
                    <a:lstStyle/>
                    <a:p>
                      <a:pPr algn="ctr"/>
                      <a:r>
                        <a:rPr lang="nb-NO">
                          <a:effectLst/>
                        </a:rPr>
                        <a:t>5.25</a:t>
                      </a:r>
                    </a:p>
                  </a:txBody>
                  <a:tcPr marL="0" marR="0" anchor="ctr"/>
                </a:tc>
                <a:tc>
                  <a:txBody>
                    <a:bodyPr/>
                    <a:lstStyle/>
                    <a:p>
                      <a:pPr algn="ctr"/>
                      <a:r>
                        <a:rPr lang="hr-HR" dirty="0">
                          <a:effectLst/>
                        </a:rPr>
                        <a:t>3.5</a:t>
                      </a:r>
                    </a:p>
                  </a:txBody>
                  <a:tcPr marL="0" marR="0" anchor="ctr"/>
                </a:tc>
                <a:extLst>
                  <a:ext uri="{0D108BD9-81ED-4DB2-BD59-A6C34878D82A}">
                    <a16:rowId xmlns:a16="http://schemas.microsoft.com/office/drawing/2014/main" xmlns="" val="10009"/>
                  </a:ext>
                </a:extLst>
              </a:tr>
            </a:tbl>
          </a:graphicData>
        </a:graphic>
      </p:graphicFrame>
      <p:sp>
        <p:nvSpPr>
          <p:cNvPr id="5" name="Rectangle 4"/>
          <p:cNvSpPr/>
          <p:nvPr/>
        </p:nvSpPr>
        <p:spPr>
          <a:xfrm>
            <a:off x="304800" y="5710535"/>
            <a:ext cx="8686800" cy="461665"/>
          </a:xfrm>
          <a:prstGeom prst="rect">
            <a:avLst/>
          </a:prstGeom>
        </p:spPr>
        <p:txBody>
          <a:bodyPr wrap="square">
            <a:spAutoFit/>
          </a:bodyPr>
          <a:lstStyle/>
          <a:p>
            <a:pPr eaLnBrk="1" hangingPunct="1">
              <a:spcAft>
                <a:spcPts val="1800"/>
              </a:spcAft>
              <a:buClr>
                <a:srgbClr val="4C4C4C"/>
              </a:buClr>
              <a:buSzTx/>
            </a:pPr>
            <a:r>
              <a:rPr lang="en-US" dirty="0">
                <a:solidFill>
                  <a:schemeClr val="bg1"/>
                </a:solidFill>
                <a:ea typeface="Arial" charset="0"/>
                <a:cs typeface="Arial" charset="0"/>
              </a:rPr>
              <a:t>What’s the best-reviewed restaurant? Most expensive?</a:t>
            </a:r>
            <a:endParaRPr lang="en-US" dirty="0">
              <a:solidFill>
                <a:schemeClr val="bg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064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 return to plotting</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57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Unit 6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rgbClr val="4C4C4C"/>
              </a:buClr>
              <a:buSzTx/>
            </a:pPr>
            <a:r>
              <a:rPr lang="en-US" altLang="en-US" sz="2400" dirty="0">
                <a:latin typeface="Arial" charset="0"/>
                <a:ea typeface="Arial" charset="0"/>
                <a:cs typeface="Arial" charset="0"/>
              </a:rPr>
              <a:t>Define </a:t>
            </a:r>
            <a:r>
              <a:rPr lang="en-US" altLang="en-US" sz="2400" dirty="0">
                <a:latin typeface="Courier New" charset="0"/>
                <a:ea typeface="Courier New" charset="0"/>
                <a:cs typeface="Courier New" charset="0"/>
              </a:rPr>
              <a:t>ratings-list</a:t>
            </a:r>
            <a:r>
              <a:rPr lang="en-US" altLang="en-US" sz="2400" dirty="0">
                <a:latin typeface="Arial" charset="0"/>
                <a:ea typeface="Arial" charset="0"/>
                <a:cs typeface="Arial" charset="0"/>
              </a:rPr>
              <a:t> and </a:t>
            </a:r>
            <a:r>
              <a:rPr lang="en-US" altLang="en-US" sz="2400" dirty="0">
                <a:latin typeface="Courier New" charset="0"/>
                <a:ea typeface="Courier New" charset="0"/>
                <a:cs typeface="Courier New" charset="0"/>
              </a:rPr>
              <a:t>prices-list,</a:t>
            </a:r>
            <a:r>
              <a:rPr lang="en-US" altLang="en-US" sz="2400" dirty="0">
                <a:latin typeface="Arial" charset="0"/>
                <a:ea typeface="Arial" charset="0"/>
                <a:cs typeface="Arial" charset="0"/>
              </a:rPr>
              <a:t> by extracting those two columns from the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What’s the mean rating of all the restaurants?</a:t>
            </a:r>
          </a:p>
          <a:p>
            <a:pPr marL="342900" indent="-342900" eaLnBrk="1" hangingPunct="1">
              <a:spcAft>
                <a:spcPts val="1800"/>
              </a:spcAft>
              <a:buClr>
                <a:srgbClr val="4C4C4C"/>
              </a:buClr>
              <a:buSzTx/>
            </a:pPr>
            <a:r>
              <a:rPr lang="en-US" altLang="en-US" sz="2400" dirty="0">
                <a:latin typeface="Arial" charset="0"/>
                <a:ea typeface="Arial" charset="0"/>
                <a:cs typeface="Arial" charset="0"/>
              </a:rPr>
              <a:t>Use a histogram to visualize the prices in this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Create a scatterplot of the prices and ratings</a:t>
            </a:r>
          </a:p>
          <a:p>
            <a:pPr marL="342900" indent="-342900" eaLnBrk="1" hangingPunct="1">
              <a:spcAft>
                <a:spcPts val="1800"/>
              </a:spcAft>
              <a:buClr>
                <a:srgbClr val="4C4C4C"/>
              </a:buClr>
              <a:buSzTx/>
            </a:pPr>
            <a:r>
              <a:rPr lang="en-US" altLang="en-US" sz="2400" dirty="0">
                <a:latin typeface="Arial" charset="0"/>
                <a:ea typeface="Arial" charset="0"/>
                <a:cs typeface="Arial" charset="0"/>
              </a:rPr>
              <a:t>Based on this plot, do you see a pattern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a:t>
            </a:r>
            <a:r>
              <a:rPr lang="en-US" altLang="en-US" sz="2400" i="1" dirty="0">
                <a:latin typeface="Arial" charset="0"/>
                <a:ea typeface="Arial" charset="0"/>
                <a:cs typeface="Arial" charset="0"/>
              </a:rPr>
              <a:t>relationship – </a:t>
            </a:r>
            <a:r>
              <a:rPr lang="en-US" altLang="en-US" sz="2400" dirty="0">
                <a:latin typeface="Arial" charset="0"/>
                <a:ea typeface="Arial" charset="0"/>
                <a:cs typeface="Arial" charset="0"/>
              </a:rPr>
              <a:t>between price and rating?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1000" y="1295400"/>
            <a:ext cx="4445000" cy="4699000"/>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3922776"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Which dot is “Spike’s”?</a:t>
            </a:r>
          </a:p>
          <a:p>
            <a:pPr marL="342900" indent="-342900">
              <a:lnSpc>
                <a:spcPct val="200000"/>
              </a:lnSpc>
              <a:buFont typeface="Arial" charset="0"/>
              <a:buChar char="•"/>
            </a:pPr>
            <a:r>
              <a:rPr lang="en-US" dirty="0">
                <a:solidFill>
                  <a:schemeClr val="bg1"/>
                </a:solidFill>
              </a:rPr>
              <a:t>Complete Page 21</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8570976"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For practice, make a scatterplot showing the </a:t>
            </a:r>
            <a:r>
              <a:rPr lang="en-US" dirty="0" err="1">
                <a:solidFill>
                  <a:schemeClr val="bg1"/>
                </a:solidFill>
                <a:latin typeface="Courier New" charset="0"/>
                <a:ea typeface="Courier New" charset="0"/>
                <a:cs typeface="Courier New" charset="0"/>
              </a:rPr>
              <a:t>gdp</a:t>
            </a:r>
            <a:r>
              <a:rPr lang="en-US" dirty="0">
                <a:solidFill>
                  <a:schemeClr val="bg1"/>
                </a:solidFill>
              </a:rPr>
              <a:t> v. </a:t>
            </a:r>
            <a:r>
              <a:rPr lang="en-US" dirty="0">
                <a:solidFill>
                  <a:schemeClr val="bg1"/>
                </a:solidFill>
                <a:latin typeface="Courier New" charset="0"/>
                <a:ea typeface="Courier New" charset="0"/>
                <a:cs typeface="Courier New" charset="0"/>
              </a:rPr>
              <a:t>median-life-expectancy</a:t>
            </a:r>
            <a:r>
              <a:rPr lang="en-US" dirty="0">
                <a:solidFill>
                  <a:schemeClr val="bg1"/>
                </a:solidFill>
              </a:rPr>
              <a:t> from </a:t>
            </a:r>
            <a:r>
              <a:rPr lang="en-US" dirty="0">
                <a:solidFill>
                  <a:schemeClr val="bg1"/>
                </a:solidFill>
                <a:latin typeface="Courier New" charset="0"/>
                <a:ea typeface="Courier New" charset="0"/>
                <a:cs typeface="Courier New" charset="0"/>
              </a:rPr>
              <a:t>countries</a:t>
            </a:r>
            <a:endParaRPr lang="en-US" dirty="0">
              <a:solidFill>
                <a:schemeClr val="bg1"/>
              </a:solidFill>
            </a:endParaRP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Is it positive or negative?</a:t>
            </a: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799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Seeing Correlations</a:t>
            </a:r>
            <a:endParaRPr lang="en-US" dirty="0">
              <a:latin typeface="Courier New" charset="0"/>
              <a:ea typeface="Courier New" charset="0"/>
              <a:cs typeface="Courier New" charset="0"/>
            </a:endParaRPr>
          </a:p>
        </p:txBody>
      </p:sp>
      <p:sp>
        <p:nvSpPr>
          <p:cNvPr id="4" name="TextBox 3"/>
          <p:cNvSpPr txBox="1"/>
          <p:nvPr/>
        </p:nvSpPr>
        <p:spPr>
          <a:xfrm>
            <a:off x="115824" y="1828800"/>
            <a:ext cx="6284976" cy="4154984"/>
          </a:xfrm>
          <a:prstGeom prst="rect">
            <a:avLst/>
          </a:prstGeom>
          <a:noFill/>
        </p:spPr>
        <p:txBody>
          <a:bodyPr wrap="square" rtlCol="0">
            <a:spAutoFit/>
          </a:bodyPr>
          <a:lstStyle/>
          <a:p>
            <a:pPr marL="342900" indent="-342900">
              <a:buFont typeface="Arial" charset="0"/>
              <a:buChar char="•"/>
            </a:pPr>
            <a:r>
              <a:rPr lang="en-US" dirty="0">
                <a:solidFill>
                  <a:schemeClr val="bg1"/>
                </a:solidFill>
              </a:rPr>
              <a:t>Positive v. Negative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Using the relationship to make a </a:t>
            </a:r>
            <a:r>
              <a:rPr lang="en-US" i="1" dirty="0">
                <a:solidFill>
                  <a:schemeClr val="bg1"/>
                </a:solidFill>
              </a:rPr>
              <a:t>prediction</a:t>
            </a: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What rating would we expect a $16 restaurant to have?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Correlations aren’t perfect predictors! </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Brainstorm 3 correlations you can think of</a:t>
            </a:r>
          </a:p>
        </p:txBody>
      </p:sp>
      <p:pic>
        <p:nvPicPr>
          <p:cNvPr id="5" name="Picture 4"/>
          <p:cNvPicPr>
            <a:picLocks noChangeAspect="1"/>
          </p:cNvPicPr>
          <p:nvPr/>
        </p:nvPicPr>
        <p:blipFill>
          <a:blip r:embed="rId2"/>
          <a:stretch>
            <a:fillRect/>
          </a:stretch>
        </p:blipFill>
        <p:spPr>
          <a:xfrm>
            <a:off x="5948955" y="2286000"/>
            <a:ext cx="3027405" cy="3200400"/>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543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Measuring Correlation Strength</a:t>
            </a:r>
            <a:endParaRPr lang="en-US" dirty="0">
              <a:latin typeface="Courier New" charset="0"/>
              <a:ea typeface="Courier New" charset="0"/>
              <a:cs typeface="Courier New" charset="0"/>
            </a:endParaRPr>
          </a:p>
        </p:txBody>
      </p:sp>
      <p:sp>
        <p:nvSpPr>
          <p:cNvPr id="4" name="TextBox 3"/>
          <p:cNvSpPr txBox="1"/>
          <p:nvPr/>
        </p:nvSpPr>
        <p:spPr>
          <a:xfrm>
            <a:off x="152400" y="1828800"/>
            <a:ext cx="5446776" cy="2677656"/>
          </a:xfrm>
          <a:prstGeom prst="rect">
            <a:avLst/>
          </a:prstGeom>
          <a:noFill/>
        </p:spPr>
        <p:txBody>
          <a:bodyPr wrap="square" rtlCol="0">
            <a:spAutoFit/>
          </a:bodyPr>
          <a:lstStyle/>
          <a:p>
            <a:pPr marL="342900" indent="-342900">
              <a:buFont typeface="Arial" charset="0"/>
              <a:buChar char="•"/>
            </a:pPr>
            <a:r>
              <a:rPr lang="en-US" dirty="0">
                <a:solidFill>
                  <a:schemeClr val="bg1"/>
                </a:solidFill>
              </a:rPr>
              <a:t>Line of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Predictor Function</a:t>
            </a:r>
            <a:endParaRPr lang="en-US" i="1" dirty="0">
              <a:solidFill>
                <a:schemeClr val="bg1"/>
              </a:solidFill>
            </a:endParaRP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Good v. Bad Predictors</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Turn to Page 22</a:t>
            </a:r>
            <a:r>
              <a:rPr lang="mr-IN" dirty="0">
                <a:solidFill>
                  <a:schemeClr val="bg1"/>
                </a:solidFill>
              </a:rPr>
              <a:t>…</a:t>
            </a:r>
            <a:endParaRPr lang="en-US" dirty="0">
              <a:solidFill>
                <a:schemeClr val="bg1"/>
              </a:solidFill>
            </a:endParaRPr>
          </a:p>
        </p:txBody>
      </p:sp>
      <p:pic>
        <p:nvPicPr>
          <p:cNvPr id="2" name="Picture 1"/>
          <p:cNvPicPr>
            <a:picLocks noChangeAspect="1"/>
          </p:cNvPicPr>
          <p:nvPr/>
        </p:nvPicPr>
        <p:blipFill>
          <a:blip r:embed="rId2"/>
          <a:stretch>
            <a:fillRect/>
          </a:stretch>
        </p:blipFill>
        <p:spPr>
          <a:xfrm>
            <a:off x="4267200" y="1549399"/>
            <a:ext cx="4733325" cy="5003801"/>
          </a:xfrm>
          <a:prstGeom prst="rect">
            <a:avLst/>
          </a:prstGeom>
        </p:spPr>
      </p:pic>
      <p:pic>
        <p:nvPicPr>
          <p:cNvPr id="6" name="Picture 5"/>
          <p:cNvPicPr>
            <a:picLocks noChangeAspect="1"/>
          </p:cNvPicPr>
          <p:nvPr/>
        </p:nvPicPr>
        <p:blipFill>
          <a:blip r:embed="rId3"/>
          <a:stretch>
            <a:fillRect/>
          </a:stretch>
        </p:blipFill>
        <p:spPr>
          <a:xfrm>
            <a:off x="4282440" y="1574945"/>
            <a:ext cx="4709160" cy="4978255"/>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7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 and r</a:t>
            </a:r>
            <a:r>
              <a:rPr lang="en-US" baseline="30000" dirty="0"/>
              <a:t>2</a:t>
            </a:r>
            <a:endParaRPr lang="en-US" dirty="0">
              <a:latin typeface="Courier New" charset="0"/>
              <a:ea typeface="Courier New" charset="0"/>
              <a:cs typeface="Courier New" charset="0"/>
            </a:endParaRPr>
          </a:p>
        </p:txBody>
      </p:sp>
      <p:sp>
        <p:nvSpPr>
          <p:cNvPr id="4" name="TextBox 3"/>
          <p:cNvSpPr txBox="1"/>
          <p:nvPr/>
        </p:nvSpPr>
        <p:spPr>
          <a:xfrm>
            <a:off x="0" y="1600200"/>
            <a:ext cx="9296400" cy="443198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#linear-regression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a:t>
            </a:r>
            <a:r>
              <a:rPr lang="en-US" sz="2000" dirty="0" err="1">
                <a:solidFill>
                  <a:schemeClr val="accent1"/>
                </a:solidFill>
                <a:latin typeface="Courier New" charset="0"/>
                <a:ea typeface="Courier New" charset="0"/>
                <a:cs typeface="Courier New" charset="0"/>
              </a:rPr>
              <a:t>Num</a:t>
            </a:r>
            <a:r>
              <a:rPr lang="en-US" sz="2000" dirty="0" err="1">
                <a:solidFill>
                  <a:schemeClr val="accent1"/>
                </a:solidFill>
                <a:latin typeface="Courier New" charset="0"/>
                <a:ea typeface="Courier New" charset="0"/>
                <a:cs typeface="Courier New" charset="0"/>
                <a:sym typeface="Wingdings"/>
              </a:rPr>
              <a: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a:t>
            </a:r>
          </a:p>
          <a:p>
            <a:r>
              <a:rPr lang="en-US" sz="2300" dirty="0">
                <a:solidFill>
                  <a:schemeClr val="bg1"/>
                </a:solidFill>
                <a:latin typeface="Courier New" charset="0"/>
                <a:ea typeface="Courier New" charset="0"/>
                <a:cs typeface="Courier New" charset="0"/>
              </a:rPr>
              <a:t>rating-predictor =</a:t>
            </a:r>
          </a:p>
          <a:p>
            <a:r>
              <a:rPr lang="en-US" sz="2300" dirty="0">
                <a:solidFill>
                  <a:schemeClr val="bg1"/>
                </a:solidFill>
                <a:latin typeface="Courier New" charset="0"/>
                <a:ea typeface="Courier New" charset="0"/>
                <a:cs typeface="Courier New" charset="0"/>
              </a:rPr>
              <a:t>   linear-regression(prices-list, ratings-list)</a:t>
            </a:r>
          </a:p>
          <a:p>
            <a:pPr marL="342900" indent="-342900">
              <a:buFont typeface="Arial" charset="0"/>
              <a:buChar char="•"/>
            </a:pPr>
            <a:endParaRPr lang="en-US" dirty="0">
              <a:solidFill>
                <a:schemeClr val="bg1"/>
              </a:solidFill>
            </a:endParaRPr>
          </a:p>
          <a:p>
            <a:pPr marL="525463" indent="-327025">
              <a:buFont typeface="Arial" charset="0"/>
              <a:buChar char="•"/>
            </a:pPr>
            <a:r>
              <a:rPr lang="en-US" dirty="0">
                <a:solidFill>
                  <a:schemeClr val="bg1"/>
                </a:solidFill>
                <a:latin typeface="Courier New" charset="0"/>
                <a:ea typeface="Courier New" charset="0"/>
                <a:cs typeface="Courier New" charset="0"/>
              </a:rPr>
              <a:t>linear-regression</a:t>
            </a:r>
            <a:r>
              <a:rPr lang="en-US" dirty="0">
                <a:solidFill>
                  <a:schemeClr val="bg1"/>
                </a:solidFill>
              </a:rPr>
              <a:t> is a function that </a:t>
            </a:r>
            <a:r>
              <a:rPr lang="en-US" i="1" dirty="0">
                <a:solidFill>
                  <a:schemeClr val="bg1"/>
                </a:solidFill>
              </a:rPr>
              <a:t>produces a function</a:t>
            </a:r>
          </a:p>
          <a:p>
            <a:pPr marL="525463" indent="-327025">
              <a:buFont typeface="Arial" charset="0"/>
              <a:buChar char="•"/>
            </a:pPr>
            <a:endParaRPr lang="en-US" i="1" dirty="0">
              <a:solidFill>
                <a:schemeClr val="bg1"/>
              </a:solidFill>
            </a:endParaRPr>
          </a:p>
          <a:p>
            <a:pPr marL="525463" indent="-327025">
              <a:buFont typeface="Arial" charset="0"/>
              <a:buChar char="•"/>
            </a:pPr>
            <a:r>
              <a:rPr lang="en-US" dirty="0">
                <a:solidFill>
                  <a:schemeClr val="bg1"/>
                </a:solidFill>
              </a:rPr>
              <a:t>The function is the “best fit” for all the points in the dataset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Type </a:t>
            </a:r>
            <a:r>
              <a:rPr lang="en-US" dirty="0">
                <a:solidFill>
                  <a:schemeClr val="bg1"/>
                </a:solidFill>
                <a:latin typeface="Courier New" charset="0"/>
                <a:ea typeface="Courier New" charset="0"/>
                <a:cs typeface="Courier New" charset="0"/>
              </a:rPr>
              <a:t>rating-predictor(0)</a:t>
            </a:r>
            <a:r>
              <a:rPr lang="en-US" dirty="0">
                <a:solidFill>
                  <a:schemeClr val="bg1"/>
                </a:solidFill>
              </a:rPr>
              <a:t> into the Interactions Area</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How could we get the slope and y-intercept of this function?</a:t>
            </a:r>
          </a:p>
          <a:p>
            <a:pPr marL="525463" indent="-327025">
              <a:buFont typeface="Arial" charset="0"/>
              <a:buChar char="•"/>
            </a:pPr>
            <a:endParaRPr lang="en-US" dirty="0">
              <a:solidFill>
                <a:schemeClr val="bg1"/>
              </a:solidFill>
            </a:endParaRPr>
          </a:p>
        </p:txBody>
      </p:sp>
      <p:sp>
        <p:nvSpPr>
          <p:cNvPr id="7" name="Rectangular Callout 6"/>
          <p:cNvSpPr/>
          <p:nvPr/>
        </p:nvSpPr>
        <p:spPr>
          <a:xfrm>
            <a:off x="7239000" y="990600"/>
            <a:ext cx="1524000" cy="533400"/>
          </a:xfrm>
          <a:prstGeom prst="wedgeRectCallout">
            <a:avLst>
              <a:gd name="adj1" fmla="val -38333"/>
              <a:gd name="adj2" fmla="val -1327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a:t>
            </a:r>
            <a:r>
              <a:rPr lang="en-US" i="1" dirty="0" err="1"/>
              <a:t>ish</a:t>
            </a:r>
            <a:r>
              <a:rPr lang="en-US" i="1" dirty="0"/>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44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457200" y="1828800"/>
            <a:ext cx="8229600" cy="1200329"/>
          </a:xfrm>
          <a:prstGeom prst="rect">
            <a:avLst/>
          </a:prstGeom>
          <a:noFill/>
        </p:spPr>
        <p:txBody>
          <a:bodyPr wrap="square" rtlCol="0">
            <a:spAutoFit/>
          </a:bodyPr>
          <a:lstStyle/>
          <a:p>
            <a:pPr marL="198438"/>
            <a:r>
              <a:rPr lang="en-US" dirty="0">
                <a:solidFill>
                  <a:schemeClr val="bg1"/>
                </a:solidFill>
              </a:rPr>
              <a:t>Just because two measures seem to co-relate does </a:t>
            </a:r>
            <a:r>
              <a:rPr lang="en-US" i="1" dirty="0">
                <a:solidFill>
                  <a:schemeClr val="bg1"/>
                </a:solidFill>
              </a:rPr>
              <a:t>not</a:t>
            </a:r>
            <a:r>
              <a:rPr lang="en-US" dirty="0">
                <a:solidFill>
                  <a:schemeClr val="bg1"/>
                </a:solidFill>
              </a:rPr>
              <a:t> mean that one causes the other!</a:t>
            </a:r>
            <a:endParaRPr lang="en-US" dirty="0">
              <a:solidFill>
                <a:schemeClr val="bg1"/>
              </a:solidFill>
              <a:latin typeface="Courier New" charset="0"/>
              <a:ea typeface="Courier New" charset="0"/>
              <a:cs typeface="Courier New" charset="0"/>
            </a:endParaRPr>
          </a:p>
          <a:p>
            <a:pPr marL="525463" indent="-327025">
              <a:buFont typeface="Arial" charset="0"/>
              <a:buChar char="•"/>
            </a:pPr>
            <a:endParaRPr lang="en-US" dirty="0">
              <a:solidFill>
                <a:schemeClr val="bg1"/>
              </a:solidFill>
            </a:endParaRPr>
          </a:p>
        </p:txBody>
      </p:sp>
      <p:grpSp>
        <p:nvGrpSpPr>
          <p:cNvPr id="15" name="Group 14"/>
          <p:cNvGrpSpPr/>
          <p:nvPr/>
        </p:nvGrpSpPr>
        <p:grpSpPr>
          <a:xfrm>
            <a:off x="1143000" y="2667000"/>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Plots</a:t>
            </a:r>
            <a:endParaRPr lang="en-US" dirty="0">
              <a:latin typeface="Courier New" charset="0"/>
              <a:ea typeface="Courier New" charset="0"/>
              <a:cs typeface="Courier New" charset="0"/>
            </a:endParaRPr>
          </a:p>
        </p:txBody>
      </p:sp>
      <p:sp>
        <p:nvSpPr>
          <p:cNvPr id="4" name="TextBox 3"/>
          <p:cNvSpPr txBox="1"/>
          <p:nvPr/>
        </p:nvSpPr>
        <p:spPr>
          <a:xfrm>
            <a:off x="0" y="1828800"/>
            <a:ext cx="9144000" cy="4493538"/>
          </a:xfrm>
          <a:prstGeom prst="rect">
            <a:avLst/>
          </a:prstGeom>
          <a:noFill/>
        </p:spPr>
        <p:txBody>
          <a:bodyPr wrap="square" rtlCol="0">
            <a:spAutoFit/>
          </a:bodyPr>
          <a:lstStyle/>
          <a:p>
            <a:pPr marL="525463" indent="-327025">
              <a:buFont typeface="Arial" charset="0"/>
              <a:buChar char="•"/>
            </a:pPr>
            <a:r>
              <a:rPr lang="en-US" dirty="0">
                <a:solidFill>
                  <a:schemeClr val="bg1"/>
                </a:solidFill>
                <a:latin typeface="Courier New" charset="0"/>
                <a:ea typeface="Courier New" charset="0"/>
                <a:cs typeface="Courier New" charset="0"/>
              </a:rPr>
              <a:t>rating-predictor</a:t>
            </a:r>
            <a:r>
              <a:rPr lang="en-US" dirty="0">
                <a:solidFill>
                  <a:schemeClr val="bg1"/>
                </a:solidFill>
              </a:rPr>
              <a:t> is just a function (just like </a:t>
            </a:r>
            <a:r>
              <a:rPr lang="en-US" dirty="0" err="1">
                <a:solidFill>
                  <a:schemeClr val="bg1"/>
                </a:solidFill>
                <a:latin typeface="Courier New" charset="0"/>
                <a:ea typeface="Courier New" charset="0"/>
                <a:cs typeface="Courier New" charset="0"/>
              </a:rPr>
              <a:t>num-sqrt</a:t>
            </a:r>
            <a:r>
              <a:rPr lang="en-US" dirty="0">
                <a:solidFill>
                  <a:schemeClr val="bg1"/>
                </a:solidFill>
              </a:rPr>
              <a: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Review: Plot this function using </a:t>
            </a:r>
            <a:r>
              <a:rPr lang="en-US" dirty="0">
                <a:solidFill>
                  <a:schemeClr val="bg1"/>
                </a:solidFill>
                <a:latin typeface="Courier New" charset="0"/>
                <a:ea typeface="Courier New" charset="0"/>
                <a:cs typeface="Courier New" charset="0"/>
              </a:rPr>
              <a:t>function-plot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We’d like to </a:t>
            </a:r>
            <a:r>
              <a:rPr lang="en-US" i="1" dirty="0">
                <a:solidFill>
                  <a:schemeClr val="bg1"/>
                </a:solidFill>
              </a:rPr>
              <a:t>combine</a:t>
            </a:r>
            <a:r>
              <a:rPr lang="en-US" dirty="0">
                <a:solidFill>
                  <a:schemeClr val="bg1"/>
                </a:solidFill>
              </a:rPr>
              <a:t> the scatterplot and the predictor plot</a:t>
            </a:r>
            <a:endParaRPr lang="en-US" sz="2600" dirty="0">
              <a:solidFill>
                <a:schemeClr val="accent1"/>
              </a:solidFill>
              <a:latin typeface="Courier New" charset="0"/>
              <a:cs typeface="Courier New" charset="0"/>
            </a:endParaRPr>
          </a:p>
          <a:p>
            <a:pPr marL="525463" indent="-327025">
              <a:buFont typeface="Arial" charset="0"/>
              <a:buChar char="•"/>
            </a:pPr>
            <a:r>
              <a:rPr lang="en-US" sz="2000" dirty="0">
                <a:solidFill>
                  <a:schemeClr val="accent1"/>
                </a:solidFill>
                <a:latin typeface="Courier New" charset="0"/>
                <a:ea typeface="Courier New" charset="0"/>
                <a:cs typeface="Courier New" charset="0"/>
              </a:rPr>
              <a:t># draw-plots :: String, List&lt;Series&gt;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Image</a:t>
            </a:r>
          </a:p>
          <a:p>
            <a:pPr marL="198438" algn="ctr"/>
            <a:endParaRPr lang="en-US" sz="2600" dirty="0">
              <a:solidFill>
                <a:schemeClr val="accent1"/>
              </a:solidFill>
              <a:latin typeface="Courier New" charset="0"/>
              <a:ea typeface="Courier New" charset="0"/>
              <a:cs typeface="Courier New" charset="0"/>
            </a:endParaRPr>
          </a:p>
          <a:p>
            <a:pPr marL="198438" algn="ctr"/>
            <a:endParaRPr lang="en-US" sz="2600" dirty="0">
              <a:solidFill>
                <a:schemeClr val="accent1"/>
              </a:solidFill>
              <a:latin typeface="Courier New" charset="0"/>
              <a:ea typeface="Courier New" charset="0"/>
              <a:cs typeface="Courier New" charset="0"/>
            </a:endParaRPr>
          </a:p>
          <a:p>
            <a:pPr marL="655638" indent="-457200">
              <a:buFont typeface="Arial" charset="0"/>
              <a:buChar char="•"/>
            </a:pPr>
            <a:r>
              <a:rPr lang="en-US" dirty="0">
                <a:solidFill>
                  <a:schemeClr val="bg1"/>
                </a:solidFill>
              </a:rPr>
              <a:t>How do we grade this predictor?</a:t>
            </a:r>
          </a:p>
          <a:p>
            <a:pPr algn="ctr"/>
            <a:r>
              <a:rPr lang="en-US" sz="2000" dirty="0">
                <a:solidFill>
                  <a:schemeClr val="accent1"/>
                </a:solidFill>
                <a:latin typeface="Courier New" charset="0"/>
                <a:ea typeface="Courier New" charset="0"/>
                <a:cs typeface="Courier New" charset="0"/>
              </a:rPr>
              <a:t># r-squared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-&gt;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a:t>
            </a:r>
          </a:p>
          <a:p>
            <a:pPr marL="655638" indent="-457200">
              <a:buFont typeface="Arial" charset="0"/>
              <a:buChar char="•"/>
            </a:pPr>
            <a:endParaRPr lang="en-US" dirty="0">
              <a:solidFill>
                <a:schemeClr val="bg1"/>
              </a:solidFill>
            </a:endParaRPr>
          </a:p>
          <a:p>
            <a:pPr marL="198438"/>
            <a:endParaRPr lang="en-US" sz="2600" dirty="0">
              <a:solidFill>
                <a:schemeClr val="accent1"/>
              </a:solidFill>
              <a:latin typeface="Courier New" charset="0"/>
              <a:ea typeface="Courier New" charset="0"/>
              <a:cs typeface="Courier New"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823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Reflecting</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26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Turn to Page 23</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Return to Page 20, and write down your findings.</a:t>
            </a: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buSzTx/>
            </a:pPr>
            <a:r>
              <a:rPr lang="en-US" altLang="en-US" sz="2400" dirty="0">
                <a:latin typeface="Arial" charset="0"/>
                <a:ea typeface="Arial" charset="0"/>
                <a:cs typeface="Arial" charset="0"/>
              </a:rPr>
              <a:t>Answer Question 8: What kind of correlations would you like to search for in </a:t>
            </a:r>
            <a:r>
              <a:rPr lang="en-US" altLang="en-US" sz="2400" i="1" dirty="0">
                <a:latin typeface="Arial" charset="0"/>
                <a:ea typeface="Arial" charset="0"/>
                <a:cs typeface="Arial" charset="0"/>
              </a:rPr>
              <a:t>your</a:t>
            </a:r>
            <a:r>
              <a:rPr lang="en-US" altLang="en-US" sz="2400" dirty="0">
                <a:latin typeface="Arial" charset="0"/>
                <a:ea typeface="Arial" charset="0"/>
                <a:cs typeface="Arial" charset="0"/>
              </a:rPr>
              <a:t> dataset?</a:t>
            </a:r>
          </a:p>
          <a:p>
            <a:pPr marL="342900" indent="-342900" eaLnBrk="1" hangingPunct="1">
              <a:lnSpc>
                <a:spcPct val="150000"/>
              </a:lnSpc>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77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Introduction to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7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chemeClr val="bg1"/>
              </a:buClr>
              <a:buSzTx/>
            </a:pPr>
            <a:r>
              <a:rPr lang="en-US" altLang="en-US" sz="2400" dirty="0">
                <a:latin typeface="Arial" charset="0"/>
                <a:ea typeface="Arial" charset="0"/>
                <a:cs typeface="Arial" charset="0"/>
              </a:rPr>
              <a:t>Race to explore the new dataset: </a:t>
            </a:r>
            <a:r>
              <a:rPr lang="en-US" altLang="en-US" sz="2400" dirty="0">
                <a:latin typeface="Courier New" charset="0"/>
                <a:ea typeface="Courier New" charset="0"/>
                <a:cs typeface="Courier New" charset="0"/>
              </a:rPr>
              <a:t>movies</a:t>
            </a:r>
          </a:p>
          <a:p>
            <a:pPr lvl="1" fontAlgn="ctr">
              <a:buClr>
                <a:schemeClr val="bg1"/>
              </a:buClr>
            </a:pPr>
            <a:r>
              <a:rPr lang="en-US" dirty="0"/>
              <a:t>What was the domestic gross for "Big Hero 6"?</a:t>
            </a:r>
          </a:p>
          <a:p>
            <a:pPr lvl="1" fontAlgn="ctr">
              <a:buClr>
                <a:schemeClr val="bg1"/>
              </a:buClr>
            </a:pPr>
            <a:r>
              <a:rPr lang="en-US" dirty="0"/>
              <a:t>What was the overseas gross for "Up"?</a:t>
            </a:r>
          </a:p>
          <a:p>
            <a:pPr lvl="1" fontAlgn="ctr">
              <a:buClr>
                <a:schemeClr val="bg1"/>
              </a:buClr>
            </a:pPr>
            <a:r>
              <a:rPr lang="en-US" dirty="0"/>
              <a:t>What was the total gross for "</a:t>
            </a:r>
            <a:r>
              <a:rPr lang="en-US" dirty="0" err="1"/>
              <a:t>Zootopia</a:t>
            </a:r>
            <a:r>
              <a:rPr lang="en-US" dirty="0"/>
              <a:t>"?</a:t>
            </a:r>
          </a:p>
          <a:p>
            <a:pPr lvl="1" fontAlgn="ctr">
              <a:buClr>
                <a:schemeClr val="bg1"/>
              </a:buClr>
            </a:pPr>
            <a:r>
              <a:rPr lang="en-US" dirty="0"/>
              <a:t>What year did "Maleficent come out?"</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movies-selected</a:t>
            </a:r>
            <a:r>
              <a:rPr lang="en-US" altLang="en-US" sz="2400" dirty="0">
                <a:latin typeface="Arial" charset="0"/>
                <a:ea typeface="Arial" charset="0"/>
                <a:cs typeface="Arial" charset="0"/>
              </a:rPr>
              <a:t> 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630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select</a:t>
            </a:r>
            <a:r>
              <a:rPr lang="en-US" dirty="0"/>
              <a:t> query</a:t>
            </a:r>
          </a:p>
        </p:txBody>
      </p:sp>
      <p:sp>
        <p:nvSpPr>
          <p:cNvPr id="3" name="Content Placeholder 2"/>
          <p:cNvSpPr>
            <a:spLocks noGrp="1"/>
          </p:cNvSpPr>
          <p:nvPr>
            <p:ph idx="1"/>
          </p:nvPr>
        </p:nvSpPr>
        <p:spPr>
          <a:xfrm>
            <a:off x="609600" y="2552701"/>
            <a:ext cx="7620000" cy="1112837"/>
          </a:xfrm>
        </p:spPr>
        <p:txBody>
          <a:bodyPr/>
          <a:lstStyle/>
          <a:p>
            <a:pPr marL="0" indent="0">
              <a:buNone/>
            </a:pPr>
            <a:r>
              <a:rPr lang="en-US" b="1" dirty="0">
                <a:latin typeface="Courier New" charset="0"/>
                <a:ea typeface="Courier New" charset="0"/>
                <a:cs typeface="Courier New" charset="0"/>
              </a:rPr>
              <a:t>select</a:t>
            </a:r>
            <a:r>
              <a:rPr lang="en-US" dirty="0">
                <a:latin typeface="Courier New" charset="0"/>
                <a:ea typeface="Courier New" charset="0"/>
                <a:cs typeface="Courier New" charset="0"/>
              </a:rPr>
              <a:t> title, year </a:t>
            </a:r>
            <a:r>
              <a:rPr lang="en-US" b="1" dirty="0">
                <a:latin typeface="Courier New" charset="0"/>
                <a:ea typeface="Courier New" charset="0"/>
                <a:cs typeface="Courier New" charset="0"/>
              </a:rPr>
              <a:t>from</a:t>
            </a:r>
            <a:r>
              <a:rPr lang="en-US" dirty="0">
                <a:latin typeface="Courier New" charset="0"/>
                <a:ea typeface="Courier New" charset="0"/>
                <a:cs typeface="Courier New" charset="0"/>
              </a:rPr>
              <a:t> movies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6370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8" name="Rectangular Callout 7"/>
          <p:cNvSpPr/>
          <p:nvPr/>
        </p:nvSpPr>
        <p:spPr>
          <a:xfrm>
            <a:off x="5410200" y="1219200"/>
            <a:ext cx="1524000" cy="727870"/>
          </a:xfrm>
          <a:prstGeom prst="wedgeRectCallout">
            <a:avLst>
              <a:gd name="adj1" fmla="val -50554"/>
              <a:gd name="adj2" fmla="val 12984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keyword </a:t>
            </a:r>
          </a:p>
        </p:txBody>
      </p:sp>
      <p:sp>
        <p:nvSpPr>
          <p:cNvPr id="9" name="Rectangular Callout 8"/>
          <p:cNvSpPr/>
          <p:nvPr/>
        </p:nvSpPr>
        <p:spPr>
          <a:xfrm>
            <a:off x="5410200" y="1219200"/>
            <a:ext cx="1524000" cy="727870"/>
          </a:xfrm>
          <a:prstGeom prst="wedgeRectCallout">
            <a:avLst>
              <a:gd name="adj1" fmla="val 73046"/>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keywords</a:t>
            </a:r>
            <a:endParaRPr lang="en-US" dirty="0">
              <a:solidFill>
                <a:schemeClr val="tx1"/>
              </a:solidFill>
            </a:endParaRPr>
          </a:p>
        </p:txBody>
      </p:sp>
      <p:grpSp>
        <p:nvGrpSpPr>
          <p:cNvPr id="11" name="Group 10"/>
          <p:cNvGrpSpPr/>
          <p:nvPr/>
        </p:nvGrpSpPr>
        <p:grpSpPr>
          <a:xfrm>
            <a:off x="2133600" y="2552701"/>
            <a:ext cx="2514600" cy="2324099"/>
            <a:chOff x="1828800" y="3314701"/>
            <a:chExt cx="2514600" cy="2324099"/>
          </a:xfrm>
        </p:grpSpPr>
        <p:sp>
          <p:nvSpPr>
            <p:cNvPr id="5" name="Rectangular Callout 4"/>
            <p:cNvSpPr/>
            <p:nvPr/>
          </p:nvSpPr>
          <p:spPr>
            <a:xfrm>
              <a:off x="2514600" y="4648200"/>
              <a:ext cx="15240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desired columns</a:t>
              </a:r>
            </a:p>
          </p:txBody>
        </p:sp>
        <p:sp>
          <p:nvSpPr>
            <p:cNvPr id="10" name="Rectangle 9"/>
            <p:cNvSpPr/>
            <p:nvPr/>
          </p:nvSpPr>
          <p:spPr>
            <a:xfrm>
              <a:off x="1828800" y="3314701"/>
              <a:ext cx="2514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715000" y="2552701"/>
            <a:ext cx="1676400" cy="2324099"/>
            <a:chOff x="5410200" y="3314701"/>
            <a:chExt cx="1676400" cy="2324099"/>
          </a:xfrm>
        </p:grpSpPr>
        <p:sp>
          <p:nvSpPr>
            <p:cNvPr id="6" name="Rectangular Callout 5"/>
            <p:cNvSpPr/>
            <p:nvPr/>
          </p:nvSpPr>
          <p:spPr>
            <a:xfrm>
              <a:off x="5867400" y="4648200"/>
              <a:ext cx="1219200" cy="990600"/>
            </a:xfrm>
            <a:prstGeom prst="wedgeRectCallout">
              <a:avLst>
                <a:gd name="adj1" fmla="val -14554"/>
                <a:gd name="adj2" fmla="val -12169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931762" y="5360748"/>
            <a:ext cx="7297838" cy="461665"/>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831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8"/>
                                        </p:tgtEl>
                                        <p:attrNameLst>
                                          <p:attrName>fillcolor</p:attrName>
                                        </p:attrNameLst>
                                      </p:cBhvr>
                                      <p:to>
                                        <a:schemeClr val="accent2"/>
                                      </p:to>
                                    </p:animClr>
                                    <p:set>
                                      <p:cBhvr>
                                        <p:cTn id="32" dur="500" fill="hold"/>
                                        <p:tgtEl>
                                          <p:spTgt spid="8"/>
                                        </p:tgtEl>
                                        <p:attrNameLst>
                                          <p:attrName>fill.type</p:attrName>
                                        </p:attrNameLst>
                                      </p:cBhvr>
                                      <p:to>
                                        <p:strVal val="solid"/>
                                      </p:to>
                                    </p:set>
                                    <p:set>
                                      <p:cBhvr>
                                        <p:cTn id="33" dur="500" fill="hold"/>
                                        <p:tgtEl>
                                          <p:spTgt spid="8"/>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9"/>
                                        </p:tgtEl>
                                        <p:attrNameLst>
                                          <p:attrName>fillcolor</p:attrName>
                                        </p:attrNameLst>
                                      </p:cBhvr>
                                      <p:to>
                                        <a:schemeClr val="accent2"/>
                                      </p:to>
                                    </p:animClr>
                                    <p:set>
                                      <p:cBhvr>
                                        <p:cTn id="36" dur="500" fill="hold"/>
                                        <p:tgtEl>
                                          <p:spTgt spid="9"/>
                                        </p:tgtEl>
                                        <p:attrNameLst>
                                          <p:attrName>fill.type</p:attrName>
                                        </p:attrNameLst>
                                      </p:cBhvr>
                                      <p:to>
                                        <p:strVal val="solid"/>
                                      </p:to>
                                    </p:set>
                                    <p:set>
                                      <p:cBhvr>
                                        <p:cTn id="37" dur="5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select</a:t>
            </a:r>
            <a:r>
              <a:rPr lang="en-US" dirty="0"/>
              <a:t> 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“Countries and Continents” and “Fat Content”</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25 and 26 in your workbook</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218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More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76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chemeClr val="bg1"/>
              </a:buClr>
              <a:buSzTx/>
            </a:pPr>
            <a:r>
              <a:rPr lang="en-US" altLang="en-US" sz="2400" dirty="0">
                <a:latin typeface="Arial" charset="0"/>
                <a:ea typeface="Arial" charset="0"/>
                <a:cs typeface="Arial" charset="0"/>
              </a:rPr>
              <a:t>Race to answer the following questions:</a:t>
            </a:r>
            <a:endParaRPr lang="en-US" altLang="en-US" sz="2400" dirty="0">
              <a:latin typeface="Courier New" charset="0"/>
              <a:ea typeface="Courier New" charset="0"/>
              <a:cs typeface="Courier New" charset="0"/>
            </a:endParaRPr>
          </a:p>
          <a:p>
            <a:pPr lvl="1">
              <a:buClr>
                <a:schemeClr val="bg1"/>
              </a:buClr>
            </a:pPr>
            <a:r>
              <a:rPr lang="en-US" sz="2200" dirty="0"/>
              <a:t>Which three foods have the most sodium?</a:t>
            </a:r>
          </a:p>
          <a:p>
            <a:pPr lvl="1">
              <a:buClr>
                <a:schemeClr val="bg1"/>
              </a:buClr>
            </a:pPr>
            <a:r>
              <a:rPr lang="en-US" sz="2200" dirty="0"/>
              <a:t>Which 3 movies had the highest domestic gross ticket sales?</a:t>
            </a:r>
          </a:p>
          <a:p>
            <a:pPr lvl="1">
              <a:buClr>
                <a:schemeClr val="bg1"/>
              </a:buClr>
            </a:pPr>
            <a:r>
              <a:rPr lang="en-US" sz="2200" dirty="0"/>
              <a:t>What are the 3 countries with the smallest population?</a:t>
            </a:r>
          </a:p>
          <a:p>
            <a:pPr lvl="1">
              <a:buClr>
                <a:schemeClr val="bg1"/>
              </a:buClr>
            </a:pPr>
            <a:endParaRPr lang="en-US" sz="2200" dirty="0"/>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presidents-ordered </a:t>
            </a:r>
            <a:r>
              <a:rPr lang="en-US" altLang="en-US" sz="2400" dirty="0">
                <a:latin typeface="Arial" charset="0"/>
                <a:ea typeface="Arial" charset="0"/>
                <a:cs typeface="Arial" charset="0"/>
              </a:rPr>
              <a:t>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689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order </a:t>
            </a:r>
            <a:r>
              <a:rPr lang="en-US" dirty="0"/>
              <a:t>query</a:t>
            </a:r>
          </a:p>
        </p:txBody>
      </p:sp>
      <p:sp>
        <p:nvSpPr>
          <p:cNvPr id="3" name="Content Placeholder 2"/>
          <p:cNvSpPr>
            <a:spLocks noGrp="1"/>
          </p:cNvSpPr>
          <p:nvPr>
            <p:ph idx="1"/>
          </p:nvPr>
        </p:nvSpPr>
        <p:spPr>
          <a:xfrm>
            <a:off x="304800" y="2552701"/>
            <a:ext cx="8686800" cy="1112837"/>
          </a:xfrm>
        </p:spPr>
        <p:txBody>
          <a:bodyPr/>
          <a:lstStyle/>
          <a:p>
            <a:pPr marL="0" indent="0">
              <a:buNone/>
            </a:pPr>
            <a:r>
              <a:rPr lang="en-US" b="1" dirty="0">
                <a:latin typeface="Courier New" charset="0"/>
                <a:ea typeface="Courier New" charset="0"/>
                <a:cs typeface="Courier New" charset="0"/>
              </a:rPr>
              <a:t>order </a:t>
            </a:r>
            <a:r>
              <a:rPr lang="en-US" dirty="0">
                <a:latin typeface="Courier New" charset="0"/>
                <a:ea typeface="Courier New" charset="0"/>
                <a:cs typeface="Courier New" charset="0"/>
              </a:rPr>
              <a:t>movies: title ascending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3322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6400800" y="121892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3352800" y="2590800"/>
            <a:ext cx="3276600" cy="2324099"/>
            <a:chOff x="1295400" y="3314701"/>
            <a:chExt cx="3276600" cy="2324099"/>
          </a:xfrm>
        </p:grpSpPr>
        <p:sp>
          <p:nvSpPr>
            <p:cNvPr id="5" name="Rectangular Callout 4"/>
            <p:cNvSpPr/>
            <p:nvPr/>
          </p:nvSpPr>
          <p:spPr>
            <a:xfrm>
              <a:off x="2362200" y="4648200"/>
              <a:ext cx="18288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name/order pairs</a:t>
              </a:r>
            </a:p>
          </p:txBody>
        </p:sp>
        <p:sp>
          <p:nvSpPr>
            <p:cNvPr id="10" name="Rectangle 9"/>
            <p:cNvSpPr/>
            <p:nvPr/>
          </p:nvSpPr>
          <p:spPr>
            <a:xfrm>
              <a:off x="1295400" y="3314701"/>
              <a:ext cx="3276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1" y="2592075"/>
            <a:ext cx="1885709" cy="2298540"/>
            <a:chOff x="5410200" y="3314701"/>
            <a:chExt cx="1885709" cy="2298540"/>
          </a:xfrm>
        </p:grpSpPr>
        <p:sp>
          <p:nvSpPr>
            <p:cNvPr id="6" name="Rectangular Callout 5"/>
            <p:cNvSpPr/>
            <p:nvPr/>
          </p:nvSpPr>
          <p:spPr>
            <a:xfrm>
              <a:off x="6076709" y="4622641"/>
              <a:ext cx="1219200" cy="990600"/>
            </a:xfrm>
            <a:prstGeom prst="wedgeRectCallout">
              <a:avLst>
                <a:gd name="adj1" fmla="val -42086"/>
                <a:gd name="adj2" fmla="val -1181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550762" y="5257800"/>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16" name="Rectangular Callout 15"/>
          <p:cNvSpPr/>
          <p:nvPr/>
        </p:nvSpPr>
        <p:spPr>
          <a:xfrm>
            <a:off x="2244524" y="115794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632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9"/>
                                        </p:tgtEl>
                                        <p:attrNameLst>
                                          <p:attrName>fillcolor</p:attrName>
                                        </p:attrNameLst>
                                      </p:cBhvr>
                                      <p:to>
                                        <a:schemeClr val="accent2"/>
                                      </p:to>
                                    </p:animClr>
                                    <p:set>
                                      <p:cBhvr>
                                        <p:cTn id="32" dur="500" fill="hold"/>
                                        <p:tgtEl>
                                          <p:spTgt spid="9"/>
                                        </p:tgtEl>
                                        <p:attrNameLst>
                                          <p:attrName>fill.type</p:attrName>
                                        </p:attrNameLst>
                                      </p:cBhvr>
                                      <p:to>
                                        <p:strVal val="solid"/>
                                      </p:to>
                                    </p:set>
                                    <p:set>
                                      <p:cBhvr>
                                        <p:cTn id="33" dur="500" fill="hold"/>
                                        <p:tgtEl>
                                          <p:spTgt spid="9"/>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6"/>
                                        </p:tgtEl>
                                        <p:attrNameLst>
                                          <p:attrName>fillcolor</p:attrName>
                                        </p:attrNameLst>
                                      </p:cBhvr>
                                      <p:to>
                                        <a:schemeClr val="accent2"/>
                                      </p:to>
                                    </p:animClr>
                                    <p:set>
                                      <p:cBhvr>
                                        <p:cTn id="36" dur="500" fill="hold"/>
                                        <p:tgtEl>
                                          <p:spTgt spid="16"/>
                                        </p:tgtEl>
                                        <p:attrNameLst>
                                          <p:attrName>fill.type</p:attrName>
                                        </p:attrNameLst>
                                      </p:cBhvr>
                                      <p:to>
                                        <p:strVal val="solid"/>
                                      </p:to>
                                    </p:set>
                                    <p:set>
                                      <p:cBhvr>
                                        <p:cTn id="37" dur="500" fill="hold"/>
                                        <p:tgtEl>
                                          <p:spTgt spid="16"/>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animEffect transition="in" filter="fade">
                                      <p:cBhvr>
                                        <p:cTn id="4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order </a:t>
            </a:r>
            <a:r>
              <a:rPr lang="en-US" dirty="0"/>
              <a:t>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“Salt Order” and “Population”</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27</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829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What if we want to </a:t>
            </a:r>
            <a:r>
              <a:rPr lang="en-US" altLang="en-US" sz="2400" dirty="0">
                <a:latin typeface="Courier New" charset="0"/>
                <a:ea typeface="Courier New" charset="0"/>
                <a:cs typeface="Courier New" charset="0"/>
              </a:rPr>
              <a:t>select</a:t>
            </a:r>
            <a:r>
              <a:rPr lang="en-US" altLang="en-US" sz="2400" dirty="0">
                <a:latin typeface="Arial" charset="0"/>
                <a:ea typeface="Arial" charset="0"/>
                <a:cs typeface="Arial" charset="0"/>
              </a:rPr>
              <a:t> </a:t>
            </a:r>
            <a:r>
              <a:rPr lang="en-US" altLang="en-US" sz="2400" i="1" dirty="0">
                <a:latin typeface="Arial" charset="0"/>
                <a:ea typeface="Arial" charset="0"/>
                <a:cs typeface="Arial" charset="0"/>
              </a:rPr>
              <a:t>and</a:t>
            </a:r>
            <a:r>
              <a:rPr lang="en-US" altLang="en-US" sz="2400" dirty="0">
                <a:latin typeface="Arial" charset="0"/>
                <a:ea typeface="Arial" charset="0"/>
                <a:cs typeface="Arial" charset="0"/>
              </a:rPr>
              <a:t> </a:t>
            </a:r>
            <a:r>
              <a:rPr lang="en-US" altLang="en-US" sz="2400" dirty="0">
                <a:latin typeface="Courier New" charset="0"/>
                <a:ea typeface="Courier New" charset="0"/>
                <a:cs typeface="Courier New" charset="0"/>
              </a:rPr>
              <a:t>order</a:t>
            </a:r>
            <a:r>
              <a:rPr lang="en-US" altLang="en-US" sz="2400" dirty="0">
                <a:latin typeface="Arial" charset="0"/>
                <a:ea typeface="Arial" charset="0"/>
                <a:cs typeface="Arial" charset="0"/>
              </a:rPr>
              <a:t>?</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studio-and-gross</a:t>
            </a:r>
            <a:r>
              <a:rPr lang="en-US" altLang="en-US" sz="2400" dirty="0">
                <a:latin typeface="Arial" charset="0"/>
                <a:ea typeface="Arial" charset="0"/>
                <a:cs typeface="Arial" charset="0"/>
              </a:rPr>
              <a:t> into the Interactions Area</a:t>
            </a:r>
          </a:p>
          <a:p>
            <a:pPr indent="403225" fontAlgn="ctr">
              <a:lnSpc>
                <a:spcPct val="200000"/>
              </a:lnSpc>
              <a:buClr>
                <a:schemeClr val="bg1"/>
              </a:buClr>
            </a:pPr>
            <a:r>
              <a:rPr lang="en-US" sz="2400" dirty="0">
                <a:latin typeface="Arial" charset="0"/>
                <a:ea typeface="Arial" charset="0"/>
                <a:cs typeface="Arial" charset="0"/>
              </a:rPr>
              <a:t>What table is this query </a:t>
            </a:r>
            <a:r>
              <a:rPr lang="en-US" sz="2400" i="1" dirty="0">
                <a:latin typeface="Arial" charset="0"/>
                <a:ea typeface="Arial" charset="0"/>
                <a:cs typeface="Arial" charset="0"/>
              </a:rPr>
              <a:t>using</a:t>
            </a:r>
            <a:r>
              <a:rPr lang="en-US" sz="2400" dirty="0">
                <a:latin typeface="Arial" charset="0"/>
                <a:ea typeface="Arial" charset="0"/>
                <a:cs typeface="Arial" charset="0"/>
              </a:rPr>
              <a:t>?</a:t>
            </a:r>
          </a:p>
          <a:p>
            <a:pPr indent="403225" fontAlgn="ctr">
              <a:lnSpc>
                <a:spcPct val="200000"/>
              </a:lnSpc>
              <a:buClr>
                <a:schemeClr val="bg1"/>
              </a:buClr>
            </a:pPr>
            <a:r>
              <a:rPr lang="en-US" sz="2400" dirty="0">
                <a:latin typeface="Arial" charset="0"/>
                <a:ea typeface="Arial" charset="0"/>
                <a:cs typeface="Arial" charset="0"/>
              </a:rPr>
              <a:t>Are the rows in this table in any particular order?</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Introducing </a:t>
            </a:r>
            <a:r>
              <a:rPr lang="en-US" i="1" dirty="0"/>
              <a:t>Table Plans</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We might want to order by one column, then remove it later.</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The order of our queries matters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lot!</a:t>
            </a:r>
          </a:p>
          <a:p>
            <a:pPr indent="403225" fontAlgn="ctr">
              <a:lnSpc>
                <a:spcPct val="200000"/>
              </a:lnSpc>
              <a:buClr>
                <a:schemeClr val="bg1"/>
              </a:buClr>
            </a:pPr>
            <a:r>
              <a:rPr lang="en-US" sz="2400" dirty="0">
                <a:latin typeface="Arial" charset="0"/>
                <a:ea typeface="Arial" charset="0"/>
                <a:cs typeface="Arial" charset="0"/>
              </a:rPr>
              <a:t>Turn to Page 28</a:t>
            </a:r>
            <a:r>
              <a:rPr lang="mr-IN" sz="2400" dirty="0">
                <a:latin typeface="Arial" charset="0"/>
                <a:ea typeface="Arial" charset="0"/>
                <a:cs typeface="Arial" charset="0"/>
              </a:rPr>
              <a:t>…</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charset="0"/>
                <a:ea typeface="Courier New" charset="0"/>
                <a:cs typeface="Courier New" charset="0"/>
              </a:rPr>
              <a:t>Total-and-Domestic</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49804279"/>
              </p:ext>
            </p:extLst>
          </p:nvPr>
        </p:nvGraphicFramePr>
        <p:xfrm>
          <a:off x="1752600" y="990600"/>
          <a:ext cx="4114800" cy="1173480"/>
        </p:xfrm>
        <a:graphic>
          <a:graphicData uri="http://schemas.openxmlformats.org/drawingml/2006/table">
            <a:tbl>
              <a:tblPr firstRow="1" firstCol="1" bandRow="1">
                <a:tableStyleId>{5C22544A-7EE6-4342-B048-85BDC9FD1C3A}</a:tableStyleId>
              </a:tblPr>
              <a:tblGrid>
                <a:gridCol w="1260084">
                  <a:extLst>
                    <a:ext uri="{9D8B030D-6E8A-4147-A177-3AD203B41FA5}">
                      <a16:colId xmlns:a16="http://schemas.microsoft.com/office/drawing/2014/main" xmlns="" val="20000"/>
                    </a:ext>
                  </a:extLst>
                </a:gridCol>
                <a:gridCol w="491566">
                  <a:extLst>
                    <a:ext uri="{9D8B030D-6E8A-4147-A177-3AD203B41FA5}">
                      <a16:colId xmlns:a16="http://schemas.microsoft.com/office/drawing/2014/main" xmlns="" val="20001"/>
                    </a:ext>
                  </a:extLst>
                </a:gridCol>
                <a:gridCol w="515238">
                  <a:extLst>
                    <a:ext uri="{9D8B030D-6E8A-4147-A177-3AD203B41FA5}">
                      <a16:colId xmlns:a16="http://schemas.microsoft.com/office/drawing/2014/main" xmlns="" val="20002"/>
                    </a:ext>
                  </a:extLst>
                </a:gridCol>
                <a:gridCol w="716441">
                  <a:extLst>
                    <a:ext uri="{9D8B030D-6E8A-4147-A177-3AD203B41FA5}">
                      <a16:colId xmlns:a16="http://schemas.microsoft.com/office/drawing/2014/main" xmlns="" val="20003"/>
                    </a:ext>
                  </a:extLst>
                </a:gridCol>
                <a:gridCol w="716441">
                  <a:extLst>
                    <a:ext uri="{9D8B030D-6E8A-4147-A177-3AD203B41FA5}">
                      <a16:colId xmlns:a16="http://schemas.microsoft.com/office/drawing/2014/main" xmlns="" val="20004"/>
                    </a:ext>
                  </a:extLst>
                </a:gridCol>
                <a:gridCol w="415030">
                  <a:extLst>
                    <a:ext uri="{9D8B030D-6E8A-4147-A177-3AD203B41FA5}">
                      <a16:colId xmlns:a16="http://schemas.microsoft.com/office/drawing/2014/main" xmlns="" val="20005"/>
                    </a:ext>
                  </a:extLst>
                </a:gridCol>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Overseas</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Par.</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291</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500.4</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2011</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4"/>
                  </a:ext>
                </a:extLst>
              </a:tr>
              <a:tr h="137160">
                <a:tc>
                  <a:txBody>
                    <a:bodyPr/>
                    <a:lstStyle/>
                    <a:p>
                      <a:pPr marL="0" marR="0">
                        <a:spcBef>
                          <a:spcPts val="0"/>
                        </a:spcBef>
                        <a:spcAft>
                          <a:spcPts val="0"/>
                        </a:spcAft>
                      </a:pPr>
                      <a:r>
                        <a:rPr lang="en-US" sz="1100">
                          <a:effectLst/>
                        </a:rPr>
                        <a:t>Ice Age: The </a:t>
                      </a:r>
                    </a:p>
                    <a:p>
                      <a:pPr marL="0" marR="0">
                        <a:spcBef>
                          <a:spcPts val="0"/>
                        </a:spcBef>
                        <a:spcAft>
                          <a:spcPts val="0"/>
                        </a:spcAft>
                      </a:pPr>
                      <a:r>
                        <a:rPr lang="en-US" sz="1100">
                          <a:effectLst/>
                        </a:rPr>
                        <a:t>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9987268"/>
              </p:ext>
            </p:extLst>
          </p:nvPr>
        </p:nvGraphicFramePr>
        <p:xfrm>
          <a:off x="6553200" y="990600"/>
          <a:ext cx="2438400" cy="1173480"/>
        </p:xfrm>
        <a:graphic>
          <a:graphicData uri="http://schemas.openxmlformats.org/drawingml/2006/table">
            <a:tbl>
              <a:tblPr firstRow="1" firstCol="1" bandRow="1">
                <a:tableStyleId>{5C22544A-7EE6-4342-B048-85BDC9FD1C3A}</a:tableStyleId>
              </a:tblPr>
              <a:tblGrid>
                <a:gridCol w="1310569">
                  <a:extLst>
                    <a:ext uri="{9D8B030D-6E8A-4147-A177-3AD203B41FA5}">
                      <a16:colId xmlns:a16="http://schemas.microsoft.com/office/drawing/2014/main" xmlns="" val="20000"/>
                    </a:ext>
                  </a:extLst>
                </a:gridCol>
                <a:gridCol w="461276">
                  <a:extLst>
                    <a:ext uri="{9D8B030D-6E8A-4147-A177-3AD203B41FA5}">
                      <a16:colId xmlns:a16="http://schemas.microsoft.com/office/drawing/2014/main" xmlns="" val="20001"/>
                    </a:ext>
                  </a:extLst>
                </a:gridCol>
                <a:gridCol w="666555">
                  <a:extLst>
                    <a:ext uri="{9D8B030D-6E8A-4147-A177-3AD203B41FA5}">
                      <a16:colId xmlns:a16="http://schemas.microsoft.com/office/drawing/2014/main" xmlns="" val="20002"/>
                    </a:ext>
                  </a:extLst>
                </a:gridCol>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Domestic</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xmlns="" val="10000"/>
                  </a:ext>
                </a:extLst>
              </a:tr>
              <a:tr h="137160">
                <a:tc>
                  <a:txBody>
                    <a:bodyPr/>
                    <a:lstStyle/>
                    <a:p>
                      <a:pPr marL="0" marR="0">
                        <a:spcBef>
                          <a:spcPts val="0"/>
                        </a:spcBef>
                        <a:spcAft>
                          <a:spcPts val="0"/>
                        </a:spcAft>
                      </a:pPr>
                      <a:r>
                        <a:rPr lang="en-US" sz="1100">
                          <a:effectLst/>
                        </a:rPr>
                        <a:t>Ice Age: The 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188</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xmlns="" val="10001"/>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293.5</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xmlns=""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291</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xmlns="" val="10003"/>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165.2</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xmlns="" val="10004"/>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195.3</a:t>
                      </a:r>
                      <a:endParaRPr lang="en-US" sz="1100" dirty="0">
                        <a:effectLst/>
                        <a:latin typeface="Times New Roman" charset="0"/>
                        <a:ea typeface="Arial Unicode MS" charset="0"/>
                      </a:endParaRPr>
                    </a:p>
                  </a:txBody>
                  <a:tcPr marL="0" marR="0" marT="0" marB="0" anchor="b"/>
                </a:tc>
                <a:extLst>
                  <a:ext uri="{0D108BD9-81ED-4DB2-BD59-A6C34878D82A}">
                    <a16:rowId xmlns:a16="http://schemas.microsoft.com/office/drawing/2014/main" xmlns="" val="10005"/>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4952" y="2997843"/>
            <a:ext cx="7308448" cy="1446550"/>
          </a:xfrm>
          <a:prstGeom prst="rect">
            <a:avLst/>
          </a:prstGeom>
          <a:noFill/>
        </p:spPr>
        <p:txBody>
          <a:bodyPr wrap="square" rtlCol="0">
            <a:spAutoFit/>
          </a:bodyPr>
          <a:lstStyle/>
          <a:p>
            <a:pPr marL="342900" indent="-342900">
              <a:lnSpc>
                <a:spcPct val="200000"/>
              </a:lnSpc>
              <a:buFont typeface="Arial" charset="0"/>
              <a:buChar char="•"/>
            </a:pPr>
            <a:r>
              <a:rPr lang="en-US" sz="2200" dirty="0">
                <a:solidFill>
                  <a:schemeClr val="bg1"/>
                </a:solidFill>
              </a:rPr>
              <a:t>“Start” and “End” tables</a:t>
            </a:r>
          </a:p>
          <a:p>
            <a:pPr marL="342900" indent="-342900">
              <a:lnSpc>
                <a:spcPct val="200000"/>
              </a:lnSpc>
              <a:buFont typeface="Arial" charset="0"/>
              <a:buChar char="•"/>
            </a:pPr>
            <a:r>
              <a:rPr lang="en-US" sz="2200" dirty="0">
                <a:solidFill>
                  <a:schemeClr val="bg1"/>
                </a:solidFill>
              </a:rPr>
              <a:t>Examples of our whole dataset, and the desired result</a:t>
            </a:r>
          </a:p>
        </p:txBody>
      </p:sp>
      <p:pic>
        <p:nvPicPr>
          <p:cNvPr id="24" name="Picture 23"/>
          <p:cNvPicPr>
            <a:picLocks noChangeAspect="1"/>
          </p:cNvPicPr>
          <p:nvPr/>
        </p:nvPicPr>
        <p:blipFill>
          <a:blip r:embed="rId2"/>
          <a:stretch>
            <a:fillRect/>
          </a:stretch>
        </p:blipFill>
        <p:spPr>
          <a:xfrm>
            <a:off x="685800" y="2316480"/>
            <a:ext cx="7720314" cy="4247508"/>
          </a:xfrm>
          <a:prstGeom prst="rect">
            <a:avLst/>
          </a:prstGeom>
        </p:spPr>
      </p:pic>
      <p:sp>
        <p:nvSpPr>
          <p:cNvPr id="25" name="TextBox 24"/>
          <p:cNvSpPr txBox="1"/>
          <p:nvPr/>
        </p:nvSpPr>
        <p:spPr>
          <a:xfrm>
            <a:off x="2133600" y="33190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ascending</a:t>
            </a:r>
          </a:p>
        </p:txBody>
      </p:sp>
      <p:sp>
        <p:nvSpPr>
          <p:cNvPr id="26" name="TextBox 25"/>
          <p:cNvSpPr txBox="1"/>
          <p:nvPr/>
        </p:nvSpPr>
        <p:spPr>
          <a:xfrm>
            <a:off x="1600200" y="5681246"/>
            <a:ext cx="3391382"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total, domestic</a:t>
            </a:r>
          </a:p>
        </p:txBody>
      </p:sp>
      <p:sp>
        <p:nvSpPr>
          <p:cNvPr id="27" name="TextBox 26"/>
          <p:cNvSpPr txBox="1"/>
          <p:nvPr/>
        </p:nvSpPr>
        <p:spPr>
          <a:xfrm>
            <a:off x="1386068" y="278728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28" name="Rectangle 27"/>
          <p:cNvSpPr>
            <a:spLocks noChangeArrowheads="1"/>
          </p:cNvSpPr>
          <p:nvPr/>
        </p:nvSpPr>
        <p:spPr bwMode="auto">
          <a:xfrm>
            <a:off x="193876" y="3391701"/>
            <a:ext cx="8610600" cy="830997"/>
          </a:xfrm>
          <a:prstGeom prst="rect">
            <a:avLst/>
          </a:prstGeom>
          <a:ln/>
          <a:extLst/>
        </p:spPr>
        <p:style>
          <a:lnRef idx="1">
            <a:schemeClr val="accent1"/>
          </a:lnRef>
          <a:fillRef idx="3">
            <a:schemeClr val="accent1"/>
          </a:fillRef>
          <a:effectRef idx="2">
            <a:schemeClr val="accent1"/>
          </a:effectRef>
          <a:fontRef idx="minor">
            <a:schemeClr val="lt1"/>
          </a:fontRef>
        </p:style>
        <p:txBody>
          <a:bodyPr anchor="ct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altLang="en-US" sz="2400" dirty="0">
                <a:solidFill>
                  <a:schemeClr val="tx1"/>
                </a:solidFill>
                <a:latin typeface="Arial" charset="0"/>
                <a:ea typeface="Arial" charset="0"/>
                <a:cs typeface="Arial" charset="0"/>
              </a:rPr>
              <a:t>Complete the Table Plan on Page 29</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9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8.33333E-7 1.48148E-6 L 0.47344 0.42454 " pathEditMode="relative" rAng="0" ptsTypes="AA">
                                      <p:cBhvr>
                                        <p:cTn id="34" dur="2000" fill="hold"/>
                                        <p:tgtEl>
                                          <p:spTgt spid="27"/>
                                        </p:tgtEl>
                                        <p:attrNameLst>
                                          <p:attrName>ppt_x</p:attrName>
                                          <p:attrName>ppt_y</p:attrName>
                                        </p:attrNameLst>
                                      </p:cBhvr>
                                      <p:rCtr x="23663" y="21227"/>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bg/>
                                          </p:spTgt>
                                        </p:tgtEl>
                                        <p:attrNameLst>
                                          <p:attrName>style.visibility</p:attrName>
                                        </p:attrNameLst>
                                      </p:cBhvr>
                                      <p:to>
                                        <p:strVal val="visible"/>
                                      </p:to>
                                    </p:set>
                                    <p:animEffect transition="in" filter="fade">
                                      <p:cBhvr>
                                        <p:cTn id="39" dur="500"/>
                                        <p:tgtEl>
                                          <p:spTgt spid="28">
                                            <p:bg/>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5" grpId="0"/>
      <p:bldP spid="26" grpId="0"/>
      <p:bldP spid="27" grpId="0"/>
      <p:bldP spid="27" grpId="1"/>
      <p:bldP spid="28"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Final Project</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32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pPr>
            <a:r>
              <a:rPr lang="en-US" sz="2400" dirty="0">
                <a:latin typeface="Arial" charset="0"/>
                <a:ea typeface="Arial" charset="0"/>
                <a:cs typeface="Arial" charset="0"/>
              </a:rPr>
              <a:t>Look at your answer to question 8. Was the correlation what you expected?</a:t>
            </a:r>
          </a:p>
          <a:p>
            <a:pPr marL="342900" indent="-342900" eaLnBrk="1" hangingPunct="1">
              <a:spcAft>
                <a:spcPts val="1800"/>
              </a:spcAft>
              <a:buClr>
                <a:srgbClr val="4C4C4C"/>
              </a:buClr>
            </a:pPr>
            <a:r>
              <a:rPr lang="en-US" sz="2400" dirty="0">
                <a:latin typeface="Arial" charset="0"/>
                <a:ea typeface="Arial" charset="0"/>
                <a:cs typeface="Arial" charset="0"/>
              </a:rPr>
              <a:t>Would you have found a stronger correlation (or a different one!) if some of the rows were removed? </a:t>
            </a:r>
          </a:p>
          <a:p>
            <a:pPr marL="342900" indent="-342900" eaLnBrk="1" hangingPunct="1">
              <a:spcAft>
                <a:spcPts val="1800"/>
              </a:spcAft>
              <a:buClr>
                <a:srgbClr val="4C4C4C"/>
              </a:buClr>
            </a:pPr>
            <a:r>
              <a:rPr lang="en-US" sz="2400" dirty="0">
                <a:latin typeface="Arial" charset="0"/>
                <a:ea typeface="Arial" charset="0"/>
                <a:cs typeface="Arial" charset="0"/>
              </a:rPr>
              <a:t>Answer question 9</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37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230084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8400" y="4191000"/>
            <a:ext cx="4876800" cy="2438400"/>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464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34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eaLnBrk="1" hangingPunct="1">
              <a:spcAft>
                <a:spcPts val="1800"/>
              </a:spcAft>
              <a:buClr>
                <a:srgbClr val="4C4C4C"/>
              </a:buClr>
              <a:buSzTx/>
              <a:buNone/>
              <a:tabLst>
                <a:tab pos="166688" algn="l"/>
                <a:tab pos="1655763" algn="l"/>
                <a:tab pos="3589338" algn="l"/>
                <a:tab pos="4746625" algn="l"/>
              </a:tabLst>
            </a:pPr>
            <a:r>
              <a:rPr lang="en-US" sz="2000" dirty="0">
                <a:latin typeface="Courier New" charset="0"/>
                <a:ea typeface="Courier New" charset="0"/>
                <a:cs typeface="Courier New" charset="0"/>
              </a:rPr>
              <a:t>5 + 3	4 * 2	3 &gt; 2		8 &lt; (1 + 1)</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What is the </a:t>
            </a:r>
            <a:r>
              <a:rPr lang="en-US" sz="2000" i="1" dirty="0">
                <a:latin typeface="Arial" charset="0"/>
                <a:ea typeface="Arial" charset="0"/>
                <a:cs typeface="Arial" charset="0"/>
              </a:rPr>
              <a:t>Type </a:t>
            </a:r>
            <a:r>
              <a:rPr lang="en-US" sz="2000" dirty="0">
                <a:latin typeface="Arial" charset="0"/>
                <a:ea typeface="Arial" charset="0"/>
                <a:cs typeface="Arial" charset="0"/>
              </a:rPr>
              <a:t>of the value produced from the last two?</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Courier New" charset="0"/>
                <a:ea typeface="Courier New" charset="0"/>
                <a:cs typeface="Courier New" charset="0"/>
              </a:rPr>
              <a:t>true</a:t>
            </a:r>
            <a:r>
              <a:rPr lang="en-US" sz="2000" dirty="0">
                <a:latin typeface="Arial" charset="0"/>
                <a:ea typeface="Arial" charset="0"/>
                <a:cs typeface="Arial" charset="0"/>
              </a:rPr>
              <a:t> and </a:t>
            </a:r>
            <a:r>
              <a:rPr lang="en-US" sz="2000" dirty="0">
                <a:latin typeface="Courier New" charset="0"/>
                <a:ea typeface="Courier New" charset="0"/>
                <a:cs typeface="Courier New" charset="0"/>
              </a:rPr>
              <a:t>false</a:t>
            </a:r>
            <a:r>
              <a:rPr lang="en-US" sz="2000" dirty="0">
                <a:latin typeface="Arial" charset="0"/>
                <a:ea typeface="Arial" charset="0"/>
                <a:cs typeface="Arial" charset="0"/>
              </a:rPr>
              <a:t> belong to a new Type, called a </a:t>
            </a:r>
            <a:r>
              <a:rPr lang="en-US" sz="2000" i="1" dirty="0">
                <a:latin typeface="Arial" charset="0"/>
                <a:ea typeface="Arial" charset="0"/>
                <a:cs typeface="Arial" charset="0"/>
              </a:rPr>
              <a:t>Boolean</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61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71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-5  &lt;=  20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-4  ==  -4</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3  &lt;&gt;  2</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(-8  +  8)  ==  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(12  -  4)  ==  (-4  +  12)</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What is the difference between </a:t>
            </a:r>
            <a:r>
              <a:rPr lang="en-US" sz="2000" dirty="0">
                <a:latin typeface="Courier New" charset="0"/>
                <a:ea typeface="Courier New" charset="0"/>
                <a:cs typeface="Courier New" charset="0"/>
              </a:rPr>
              <a:t>=</a:t>
            </a:r>
            <a:r>
              <a:rPr lang="en-US" sz="2000" dirty="0">
                <a:latin typeface="Arial" charset="0"/>
                <a:ea typeface="Arial" charset="0"/>
                <a:cs typeface="Arial" charset="0"/>
              </a:rPr>
              <a:t> and </a:t>
            </a:r>
            <a:r>
              <a:rPr lang="en-US" sz="2000" dirty="0">
                <a:latin typeface="Courier New" charset="0"/>
                <a:ea typeface="Courier New" charset="0"/>
                <a:cs typeface="Courier New" charset="0"/>
              </a:rPr>
              <a:t>==</a:t>
            </a:r>
            <a:r>
              <a:rPr lang="en-US" sz="2000" dirty="0">
                <a:latin typeface="Arial" charset="0"/>
                <a:ea typeface="Arial" charset="0"/>
                <a:cs typeface="Arial" charset="0"/>
              </a:rPr>
              <a:t> ?</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Turn to Page 31</a:t>
            </a:r>
            <a:r>
              <a:rPr lang="mr-IN" sz="2000" dirty="0">
                <a:latin typeface="Arial" charset="0"/>
                <a:ea typeface="Arial" charset="0"/>
                <a:cs typeface="Arial" charset="0"/>
              </a:rPr>
              <a:t>…</a:t>
            </a:r>
            <a:endParaRPr lang="en-US" sz="2000" dirty="0">
              <a:latin typeface="Arial" charset="0"/>
              <a:ea typeface="Arial" charset="0"/>
              <a:cs typeface="Arial" charset="0"/>
            </a:endParaRP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How might </a:t>
            </a:r>
            <a:r>
              <a:rPr lang="en-US" sz="2000" dirty="0">
                <a:latin typeface="Courier New" charset="0"/>
                <a:ea typeface="Courier New" charset="0"/>
                <a:cs typeface="Courier New" charset="0"/>
              </a:rPr>
              <a:t>(continent == “Asia”)</a:t>
            </a:r>
            <a:r>
              <a:rPr lang="en-US" sz="2000" dirty="0">
                <a:latin typeface="Arial" charset="0"/>
                <a:ea typeface="Arial" charset="0"/>
                <a:cs typeface="Arial" charset="0"/>
              </a:rPr>
              <a:t> be useful to us?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64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2200" y="4114800"/>
            <a:ext cx="5029200" cy="2514600"/>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Footer Placeholder 5"/>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302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2. </a:t>
            </a:r>
            <a:r>
              <a:rPr lang="en-US" dirty="0">
                <a:latin typeface="Arial" charset="0"/>
                <a:ea typeface="Arial" charset="0"/>
                <a:cs typeface="Arial" charset="0"/>
              </a:rPr>
              <a:t>Using check inside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8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restaurants-sieved</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What is different about these two tables?</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7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sieve </a:t>
            </a:r>
            <a:r>
              <a:rPr lang="en-US" dirty="0"/>
              <a:t>query</a:t>
            </a:r>
          </a:p>
        </p:txBody>
      </p:sp>
      <p:sp>
        <p:nvSpPr>
          <p:cNvPr id="3" name="Content Placeholder 2"/>
          <p:cNvSpPr>
            <a:spLocks noGrp="1"/>
          </p:cNvSpPr>
          <p:nvPr>
            <p:ph idx="1"/>
          </p:nvPr>
        </p:nvSpPr>
        <p:spPr>
          <a:xfrm>
            <a:off x="304800" y="3054888"/>
            <a:ext cx="8686800" cy="1112837"/>
          </a:xfrm>
        </p:spPr>
        <p:txBody>
          <a:bodyPr/>
          <a:lstStyle/>
          <a:p>
            <a:pPr marL="0" indent="0">
              <a:buNone/>
            </a:pPr>
            <a:r>
              <a:rPr lang="en-US" b="1" dirty="0">
                <a:latin typeface="Courier New" charset="0"/>
                <a:ea typeface="Courier New" charset="0"/>
                <a:cs typeface="Courier New" charset="0"/>
              </a:rPr>
              <a:t>sieve </a:t>
            </a:r>
            <a:r>
              <a:rPr lang="en-US" dirty="0">
                <a:latin typeface="Courier New" charset="0"/>
                <a:ea typeface="Courier New" charset="0"/>
                <a:cs typeface="Courier New" charset="0"/>
              </a:rPr>
              <a:t>restaurants </a:t>
            </a:r>
            <a:r>
              <a:rPr lang="en-US" b="1" dirty="0">
                <a:latin typeface="Courier New" charset="0"/>
                <a:ea typeface="Courier New" charset="0"/>
                <a:cs typeface="Courier New" charset="0"/>
              </a:rPr>
              <a:t>using</a:t>
            </a: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&gt;= 4 </a:t>
            </a: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46464"/>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133372" y="1677046"/>
            <a:ext cx="1828800" cy="1904354"/>
            <a:chOff x="4852686" y="4610100"/>
            <a:chExt cx="1828800" cy="1904354"/>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5127342" y="6019155"/>
              <a:ext cx="1475772"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0" y="1659800"/>
            <a:ext cx="2533409" cy="1863435"/>
            <a:chOff x="5410199" y="1880239"/>
            <a:chExt cx="2533409"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199" y="3314701"/>
              <a:ext cx="2533409"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67460"/>
              <a:gd name="adj2" fmla="val 15035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819391" y="3652360"/>
            <a:ext cx="5139573" cy="1388690"/>
            <a:chOff x="1801793" y="1482149"/>
            <a:chExt cx="5139573" cy="1388690"/>
          </a:xfrm>
        </p:grpSpPr>
        <p:sp>
          <p:nvSpPr>
            <p:cNvPr id="17" name="Rectangular Callout 16"/>
            <p:cNvSpPr/>
            <p:nvPr/>
          </p:nvSpPr>
          <p:spPr>
            <a:xfrm>
              <a:off x="5722166" y="1880239"/>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query body</a:t>
              </a:r>
              <a:endParaRPr lang="en-US" dirty="0">
                <a:solidFill>
                  <a:schemeClr val="tx1"/>
                </a:solidFill>
              </a:endParaRPr>
            </a:p>
          </p:txBody>
        </p:sp>
        <p:sp>
          <p:nvSpPr>
            <p:cNvPr id="18" name="Rectangle 17"/>
            <p:cNvSpPr/>
            <p:nvPr/>
          </p:nvSpPr>
          <p:spPr>
            <a:xfrm>
              <a:off x="1801793" y="1482149"/>
              <a:ext cx="2533409"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015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500" fill="hold"/>
                                        <p:tgtEl>
                                          <p:spTgt spid="9"/>
                                        </p:tgtEl>
                                        <p:attrNameLst>
                                          <p:attrName>fillcolor</p:attrName>
                                        </p:attrNameLst>
                                      </p:cBhvr>
                                      <p:to>
                                        <a:schemeClr val="accent2"/>
                                      </p:to>
                                    </p:animClr>
                                    <p:set>
                                      <p:cBhvr>
                                        <p:cTn id="42" dur="500" fill="hold"/>
                                        <p:tgtEl>
                                          <p:spTgt spid="9"/>
                                        </p:tgtEl>
                                        <p:attrNameLst>
                                          <p:attrName>fill.type</p:attrName>
                                        </p:attrNameLst>
                                      </p:cBhvr>
                                      <p:to>
                                        <p:strVal val="solid"/>
                                      </p:to>
                                    </p:set>
                                    <p:set>
                                      <p:cBhvr>
                                        <p:cTn id="43" dur="500" fill="hold"/>
                                        <p:tgtEl>
                                          <p:spTgt spid="9"/>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6"/>
                                        </p:tgtEl>
                                        <p:attrNameLst>
                                          <p:attrName>fillcolor</p:attrName>
                                        </p:attrNameLst>
                                      </p:cBhvr>
                                      <p:to>
                                        <a:schemeClr val="accent2"/>
                                      </p:to>
                                    </p:animClr>
                                    <p:set>
                                      <p:cBhvr>
                                        <p:cTn id="46" dur="500" fill="hold"/>
                                        <p:tgtEl>
                                          <p:spTgt spid="16"/>
                                        </p:tgtEl>
                                        <p:attrNameLst>
                                          <p:attrName>fill.type</p:attrName>
                                        </p:attrNameLst>
                                      </p:cBhvr>
                                      <p:to>
                                        <p:strVal val="solid"/>
                                      </p:to>
                                    </p:set>
                                    <p:set>
                                      <p:cBhvr>
                                        <p:cTn id="47" dur="500" fill="hold"/>
                                        <p:tgtEl>
                                          <p:spTgt spid="16"/>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9"/>
                                        </p:tgtEl>
                                        <p:attrNameLst>
                                          <p:attrName>fillcolor</p:attrName>
                                        </p:attrNameLst>
                                      </p:cBhvr>
                                      <p:to>
                                        <a:schemeClr val="accent2"/>
                                      </p:to>
                                    </p:animClr>
                                    <p:set>
                                      <p:cBhvr>
                                        <p:cTn id="50" dur="500" fill="hold"/>
                                        <p:tgtEl>
                                          <p:spTgt spid="19"/>
                                        </p:tgtEl>
                                        <p:attrNameLst>
                                          <p:attrName>fill.type</p:attrName>
                                        </p:attrNameLst>
                                      </p:cBhvr>
                                      <p:to>
                                        <p:strVal val="solid"/>
                                      </p:to>
                                    </p:set>
                                    <p:set>
                                      <p:cBhvr>
                                        <p:cTn id="51" dur="500" fill="hold"/>
                                        <p:tgtEl>
                                          <p:spTgt spid="19"/>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1" animBg="1"/>
      <p:bldP spid="16" grpId="0" animBg="1"/>
      <p:bldP spid="1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086600"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a:p>
            <a:pPr eaLnBrk="1" hangingPunct="1">
              <a:spcAft>
                <a:spcPts val="1800"/>
              </a:spcAft>
              <a:buClr>
                <a:srgbClr val="4C4C4C"/>
              </a:buClr>
              <a:buSzTx/>
              <a:buNone/>
            </a:pPr>
            <a:r>
              <a:rPr lang="en-US" sz="2000" dirty="0">
                <a:latin typeface="Arial" charset="0"/>
                <a:ea typeface="Arial" charset="0"/>
                <a:cs typeface="Arial" charset="0"/>
              </a:rPr>
              <a:t>In the Definitions Area, complete </a:t>
            </a:r>
            <a:r>
              <a:rPr lang="en-US" sz="2000" dirty="0">
                <a:latin typeface="Courier New" charset="0"/>
                <a:ea typeface="Courier New" charset="0"/>
                <a:cs typeface="Courier New" charset="0"/>
              </a:rPr>
              <a:t>low-calorie</a:t>
            </a:r>
            <a:r>
              <a:rPr lang="en-US" sz="2000" dirty="0">
                <a:latin typeface="Arial" charset="0"/>
                <a:ea typeface="Arial" charset="0"/>
                <a:cs typeface="Arial" charset="0"/>
              </a:rPr>
              <a:t>,               </a:t>
            </a:r>
            <a:r>
              <a:rPr lang="en-US" sz="2000" dirty="0">
                <a:latin typeface="Courier New" charset="0"/>
                <a:ea typeface="Courier New" charset="0"/>
                <a:cs typeface="Courier New" charset="0"/>
              </a:rPr>
              <a:t>ca-presidents </a:t>
            </a:r>
            <a:r>
              <a:rPr lang="en-US" sz="2000" dirty="0">
                <a:latin typeface="Arial" charset="0"/>
                <a:ea typeface="Arial" charset="0"/>
                <a:cs typeface="Arial" charset="0"/>
              </a:rPr>
              <a:t>and </a:t>
            </a:r>
            <a:r>
              <a:rPr lang="en-US" sz="2000" dirty="0" err="1">
                <a:latin typeface="Courier New" charset="0"/>
                <a:ea typeface="Courier New" charset="0"/>
                <a:cs typeface="Courier New" charset="0"/>
              </a:rPr>
              <a:t>asian</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4132" y="4336732"/>
            <a:ext cx="4585336" cy="2292668"/>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Rectangle 5"/>
          <p:cNvSpPr/>
          <p:nvPr/>
        </p:nvSpPr>
        <p:spPr>
          <a:xfrm>
            <a:off x="726013" y="24178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896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10063</TotalTime>
  <Words>5437</Words>
  <Application>Microsoft Macintosh PowerPoint</Application>
  <PresentationFormat>On-screen Show (4:3)</PresentationFormat>
  <Paragraphs>1151</Paragraphs>
  <Slides>116</Slides>
  <Notes>44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116</vt:i4>
      </vt:variant>
    </vt:vector>
  </HeadingPairs>
  <TitlesOfParts>
    <vt:vector size="132" baseType="lpstr">
      <vt:lpstr>Arial Unicode MS</vt:lpstr>
      <vt:lpstr>Century Gothic</vt:lpstr>
      <vt:lpstr>Comic Sans MS</vt:lpstr>
      <vt:lpstr>Consolas</vt:lpstr>
      <vt:lpstr>Courier</vt:lpstr>
      <vt:lpstr>Courier New</vt:lpstr>
      <vt:lpstr>Franklin Gothic Book</vt:lpstr>
      <vt:lpstr>Franklin Gothic Medium</vt:lpstr>
      <vt:lpstr>Helvetica</vt:lpstr>
      <vt:lpstr>Mangal</vt:lpstr>
      <vt:lpstr>ＭＳ Ｐゴシック</vt:lpstr>
      <vt:lpstr>Times New Roman</vt:lpstr>
      <vt:lpstr>Wingdings</vt:lpstr>
      <vt:lpstr>Wingdings 2</vt:lpstr>
      <vt:lpstr>Arial</vt:lpstr>
      <vt:lpstr>Trek</vt:lpstr>
      <vt:lpstr>PowerPoint Presentation</vt:lpstr>
      <vt:lpstr>PowerPoint Presentation</vt:lpstr>
      <vt:lpstr>PowerPoint Presentation</vt:lpstr>
      <vt:lpstr>What does “Beta” mean?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Numbers and Strings in Pyret</vt:lpstr>
      <vt:lpstr>Error Messages</vt:lpstr>
      <vt:lpstr>Definitions in Pyret</vt:lpstr>
      <vt:lpstr>Functions in Pyret</vt:lpstr>
      <vt:lpstr>Page 46: Contracts</vt:lpstr>
      <vt:lpstr>Plotting in Pyret</vt:lpstr>
      <vt:lpstr>Plotting in Pyret</vt:lpstr>
      <vt:lpstr>Unit 2</vt:lpstr>
      <vt:lpstr>Do Now</vt:lpstr>
      <vt:lpstr>Tabular Data</vt:lpstr>
      <vt:lpstr>Tables in Pyret</vt:lpstr>
      <vt:lpstr>Quantitative v. Categorical</vt:lpstr>
      <vt:lpstr>Extracting Lists From Tables</vt:lpstr>
      <vt:lpstr>Scatterplots</vt:lpstr>
      <vt:lpstr>Back to our Question…</vt:lpstr>
      <vt:lpstr>Project: Choose Your Dataset!</vt:lpstr>
      <vt:lpstr>Unit 3</vt:lpstr>
      <vt:lpstr>Review - Contracts</vt:lpstr>
      <vt:lpstr>Review Contracts</vt:lpstr>
      <vt:lpstr>Review Contracts</vt:lpstr>
      <vt:lpstr>Review -  scatter-plot contract</vt:lpstr>
      <vt:lpstr>Practice with scatter-plot</vt:lpstr>
      <vt:lpstr>Bar and Pie Charts</vt:lpstr>
      <vt:lpstr>Frequency Bar Charts</vt:lpstr>
      <vt:lpstr>Project: Visualizing Your Dataset</vt:lpstr>
      <vt:lpstr>Unit 4</vt:lpstr>
      <vt:lpstr>Do Now</vt:lpstr>
      <vt:lpstr>New Dataset: Countries</vt:lpstr>
      <vt:lpstr>Defining Lists</vt:lpstr>
      <vt:lpstr>Mean</vt:lpstr>
      <vt:lpstr>Median</vt:lpstr>
      <vt:lpstr>Mode</vt:lpstr>
      <vt:lpstr>Measuring Center w/Tables</vt:lpstr>
      <vt:lpstr>Which measure is “best”?</vt:lpstr>
      <vt:lpstr>Which measure is “best”?</vt:lpstr>
      <vt:lpstr>Back to our question…</vt:lpstr>
      <vt:lpstr>Project: Centers of Your Dataset</vt:lpstr>
      <vt:lpstr>Unit 5</vt:lpstr>
      <vt:lpstr>Do Now</vt:lpstr>
      <vt:lpstr>Plotting Probability</vt:lpstr>
      <vt:lpstr>Plotting Probability</vt:lpstr>
      <vt:lpstr>Bins and Spread</vt:lpstr>
      <vt:lpstr>Back to Our Question…</vt:lpstr>
      <vt:lpstr>More Practice with Histograms</vt:lpstr>
      <vt:lpstr>Unit 6</vt:lpstr>
      <vt:lpstr>Do Now</vt:lpstr>
      <vt:lpstr>New Dataset: restaurants</vt:lpstr>
      <vt:lpstr>A return to plotting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7</vt:lpstr>
      <vt:lpstr>PowerPoint Presentation</vt:lpstr>
      <vt:lpstr>The select query</vt:lpstr>
      <vt:lpstr>PowerPoint Presentation</vt:lpstr>
      <vt:lpstr>PowerPoint Presentation</vt:lpstr>
      <vt:lpstr>The order query</vt:lpstr>
      <vt:lpstr>PowerPoint Presentation</vt:lpstr>
      <vt:lpstr>PowerPoint Presentation</vt:lpstr>
      <vt:lpstr>PowerPoint Presentation</vt:lpstr>
      <vt:lpstr>Total-and-Domestic</vt:lpstr>
      <vt:lpstr>PowerPoint Presentation</vt:lpstr>
      <vt:lpstr>Unit 8</vt:lpstr>
      <vt:lpstr>PowerPoint Presentation</vt:lpstr>
      <vt:lpstr>PowerPoint Presentation</vt:lpstr>
      <vt:lpstr>PowerPoint Presentation</vt:lpstr>
      <vt:lpstr>PowerPoint Presentation</vt:lpstr>
      <vt:lpstr>PowerPoint Presentation</vt:lpstr>
      <vt:lpstr>PowerPoint Presentation</vt:lpstr>
      <vt:lpstr>The sieve query</vt:lpstr>
      <vt:lpstr>PowerPoint Presentation</vt:lpstr>
      <vt:lpstr>Page 32: Recent Title &amp; Year</vt:lpstr>
      <vt:lpstr>Page 33: Title and Overseas</vt:lpstr>
      <vt:lpstr>PowerPoint Presentation</vt:lpstr>
      <vt:lpstr>Page 35: Asian GDPs</vt:lpstr>
      <vt:lpstr>PowerPoint Presentation</vt:lpstr>
      <vt:lpstr>Unit 9</vt:lpstr>
      <vt:lpstr>PowerPoint Presentation</vt:lpstr>
      <vt:lpstr>PowerPoint Presentation</vt:lpstr>
      <vt:lpstr>PowerPoint Presentation</vt:lpstr>
      <vt:lpstr>The extend query</vt:lpstr>
      <vt:lpstr>PowerPoint Presentation</vt:lpstr>
      <vt:lpstr>PowerPoint Presentation</vt:lpstr>
      <vt:lpstr>PowerPoint Presentation</vt:lpstr>
      <vt:lpstr>Final Project</vt:lpstr>
      <vt:lpstr>PowerPoint Presentation</vt:lpstr>
      <vt:lpstr>Connect with Us!</vt:lpstr>
      <vt:lpstr>We’d like your feedback!</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440</cp:revision>
  <cp:lastPrinted>2010-06-15T20:49:49Z</cp:lastPrinted>
  <dcterms:created xsi:type="dcterms:W3CDTF">2015-08-09T14:46:48Z</dcterms:created>
  <dcterms:modified xsi:type="dcterms:W3CDTF">2017-07-19T17:27:11Z</dcterms:modified>
  <cp:category/>
</cp:coreProperties>
</file>